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9" r:id="rId3"/>
    <p:sldId id="260" r:id="rId4"/>
    <p:sldId id="264" r:id="rId5"/>
    <p:sldId id="265" r:id="rId6"/>
    <p:sldId id="266" r:id="rId7"/>
    <p:sldId id="281" r:id="rId8"/>
    <p:sldId id="282" r:id="rId9"/>
    <p:sldId id="283" r:id="rId10"/>
    <p:sldId id="284" r:id="rId11"/>
    <p:sldId id="285" r:id="rId12"/>
    <p:sldId id="268" r:id="rId13"/>
    <p:sldId id="286" r:id="rId14"/>
    <p:sldId id="310" r:id="rId15"/>
    <p:sldId id="288" r:id="rId16"/>
    <p:sldId id="289" r:id="rId17"/>
    <p:sldId id="290" r:id="rId18"/>
    <p:sldId id="291" r:id="rId19"/>
    <p:sldId id="269" r:id="rId20"/>
    <p:sldId id="270" r:id="rId21"/>
    <p:sldId id="311" r:id="rId22"/>
    <p:sldId id="312" r:id="rId23"/>
    <p:sldId id="272" r:id="rId24"/>
    <p:sldId id="274" r:id="rId25"/>
    <p:sldId id="275" r:id="rId26"/>
    <p:sldId id="276" r:id="rId27"/>
    <p:sldId id="277" r:id="rId28"/>
    <p:sldId id="313" r:id="rId29"/>
    <p:sldId id="314" r:id="rId30"/>
    <p:sldId id="278" r:id="rId31"/>
    <p:sldId id="280" r:id="rId32"/>
    <p:sldId id="315" r:id="rId33"/>
    <p:sldId id="316" r:id="rId34"/>
    <p:sldId id="317" r:id="rId35"/>
    <p:sldId id="318" r:id="rId36"/>
    <p:sldId id="319" r:id="rId37"/>
    <p:sldId id="320" r:id="rId38"/>
    <p:sldId id="321" r:id="rId39"/>
    <p:sldId id="309" r:id="rId40"/>
    <p:sldId id="279" r:id="rId4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CD7"/>
    <a:srgbClr val="D2D0FF"/>
    <a:srgbClr val="4472C4"/>
    <a:srgbClr val="A0AF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033" autoAdjust="0"/>
  </p:normalViewPr>
  <p:slideViewPr>
    <p:cSldViewPr snapToGrid="0" snapToObjects="1">
      <p:cViewPr varScale="1">
        <p:scale>
          <a:sx n="75" d="100"/>
          <a:sy n="75" d="100"/>
        </p:scale>
        <p:origin x="87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2A1F2-07A2-42A1-AA39-38C2F214C1A3}" type="datetimeFigureOut">
              <a:rPr lang="tr-TR" smtClean="0"/>
              <a:t>8.01.2023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BDF71-E01C-4903-AEC5-7B033EFB4423}" type="slidenum">
              <a:rPr lang="tr-TR" smtClean="0"/>
              <a:t>‹#›</a:t>
            </a:fld>
            <a:endParaRPr lang="tr-TR"/>
          </a:p>
        </p:txBody>
      </p:sp>
    </p:spTree>
    <p:extLst>
      <p:ext uri="{BB962C8B-B14F-4D97-AF65-F5344CB8AC3E}">
        <p14:creationId xmlns:p14="http://schemas.microsoft.com/office/powerpoint/2010/main" val="25995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49BDF71-E01C-4903-AEC5-7B033EFB4423}" type="slidenum">
              <a:rPr lang="tr-TR" smtClean="0"/>
              <a:t>1</a:t>
            </a:fld>
            <a:endParaRPr lang="tr-TR"/>
          </a:p>
        </p:txBody>
      </p:sp>
    </p:spTree>
    <p:extLst>
      <p:ext uri="{BB962C8B-B14F-4D97-AF65-F5344CB8AC3E}">
        <p14:creationId xmlns:p14="http://schemas.microsoft.com/office/powerpoint/2010/main" val="5293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a:solidFill>
                  <a:schemeClr val="tx1"/>
                </a:solidFill>
                <a:effectLst/>
                <a:latin typeface="+mn-lt"/>
                <a:ea typeface="+mn-ea"/>
                <a:cs typeface="+mn-cs"/>
              </a:rPr>
              <a:t>Unicef</a:t>
            </a:r>
            <a:r>
              <a:rPr lang="tr-TR" sz="1200" kern="1200" dirty="0">
                <a:solidFill>
                  <a:schemeClr val="tx1"/>
                </a:solidFill>
                <a:effectLst/>
                <a:latin typeface="+mn-lt"/>
                <a:ea typeface="+mn-ea"/>
                <a:cs typeface="+mn-cs"/>
              </a:rPr>
              <a:t> :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State</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World’s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Children</a:t>
            </a:r>
            <a:r>
              <a:rPr lang="tr-TR" sz="1200" kern="1200" dirty="0">
                <a:solidFill>
                  <a:schemeClr val="tx1"/>
                </a:solidFill>
                <a:effectLst/>
                <a:latin typeface="+mn-lt"/>
                <a:ea typeface="+mn-ea"/>
                <a:cs typeface="+mn-cs"/>
              </a:rPr>
              <a:t>, 2001. New York, </a:t>
            </a:r>
            <a:r>
              <a:rPr lang="tr-TR" sz="1200" kern="1200" dirty="0" err="1">
                <a:solidFill>
                  <a:schemeClr val="tx1"/>
                </a:solidFill>
                <a:effectLst/>
                <a:latin typeface="+mn-lt"/>
                <a:ea typeface="+mn-ea"/>
                <a:cs typeface="+mn-cs"/>
              </a:rPr>
              <a:t>Unicef</a:t>
            </a:r>
            <a:r>
              <a:rPr lang="tr-TR" sz="1200" kern="1200" dirty="0">
                <a:solidFill>
                  <a:schemeClr val="tx1"/>
                </a:solidFill>
                <a:effectLst/>
                <a:latin typeface="+mn-lt"/>
                <a:ea typeface="+mn-ea"/>
                <a:cs typeface="+mn-cs"/>
              </a:rPr>
              <a:t>, 2001.</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12</a:t>
            </a:fld>
            <a:endParaRPr lang="tr-TR"/>
          </a:p>
        </p:txBody>
      </p:sp>
    </p:spTree>
    <p:extLst>
      <p:ext uri="{BB962C8B-B14F-4D97-AF65-F5344CB8AC3E}">
        <p14:creationId xmlns:p14="http://schemas.microsoft.com/office/powerpoint/2010/main" val="3118171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13</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14</a:t>
            </a:fld>
            <a:endParaRPr lang="tr-TR"/>
          </a:p>
        </p:txBody>
      </p:sp>
    </p:spTree>
    <p:extLst>
      <p:ext uri="{BB962C8B-B14F-4D97-AF65-F5344CB8AC3E}">
        <p14:creationId xmlns:p14="http://schemas.microsoft.com/office/powerpoint/2010/main" val="7061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sz="1200" kern="1200" dirty="0">
                <a:solidFill>
                  <a:schemeClr val="tx1"/>
                </a:solidFill>
                <a:effectLst/>
                <a:latin typeface="+mn-lt"/>
                <a:ea typeface="+mn-ea"/>
                <a:cs typeface="+mn-cs"/>
              </a:rPr>
              <a:t>الألعاب التي يمكن للوالدين لعبها مع أطفالهم:</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العناق، التقبيل، الشم، الدغدغة</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النظر من النافذة معاً والتجول معاً</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لعبة </a:t>
            </a:r>
            <a:r>
              <a:rPr lang="tr-TR" sz="1200" kern="1200" dirty="0">
                <a:solidFill>
                  <a:schemeClr val="tx1"/>
                </a:solidFill>
                <a:effectLst/>
                <a:latin typeface="+mn-lt"/>
                <a:ea typeface="+mn-ea"/>
                <a:cs typeface="+mn-cs"/>
              </a:rPr>
              <a:t>Ce </a:t>
            </a:r>
            <a:r>
              <a:rPr lang="tr-TR" sz="1200" kern="1200" dirty="0" err="1">
                <a:solidFill>
                  <a:schemeClr val="tx1"/>
                </a:solidFill>
                <a:effectLst/>
                <a:latin typeface="+mn-lt"/>
                <a:ea typeface="+mn-ea"/>
                <a:cs typeface="+mn-cs"/>
              </a:rPr>
              <a:t>ee</a:t>
            </a:r>
            <a:r>
              <a:rPr lang="ar-SA" sz="1200" kern="1200" dirty="0">
                <a:solidFill>
                  <a:schemeClr val="tx1"/>
                </a:solidFill>
                <a:effectLst/>
                <a:latin typeface="+mn-lt"/>
                <a:ea typeface="+mn-ea"/>
                <a:cs typeface="+mn-cs"/>
              </a:rPr>
              <a:t> (اعتباراً من الشهر السابع)</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اللعب بألعاب الدفع والسحب مثل السيارات</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ألغاز بسيطة وألعاب تخمين (مثل معرفة الحيوانات والأشجار والزهور)</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الطلاء والرسم والقص واللصق</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حدائق الألعاب والمشي في الطبيعة وما إلى ذلك.</a:t>
            </a:r>
          </a:p>
          <a:p>
            <a:pPr algn="just" rtl="1"/>
            <a:r>
              <a:rPr lang="ar-SA" sz="1200" kern="1200" dirty="0">
                <a:solidFill>
                  <a:schemeClr val="tx1"/>
                </a:solidFill>
                <a:effectLst/>
                <a:latin typeface="+mn-lt"/>
                <a:ea typeface="+mn-ea"/>
                <a:cs typeface="+mn-cs"/>
              </a:rPr>
              <a:t>يمكن تحويل جميع أنواع المواد من حولنا إلى لعب قيمة للطفل. في الواقع، يمكن استخدام أدوات منزلية وكرات وحبال وأراجيح وما إلى ذلك بدلاً من شراء ألعاب باهظة الثمن للطفل. يمكن استخدام. إن الدمى الإسفنجية والطائرات الورقية وصناديق الكرتون والزجاجات البلاستيكية الفارغة والحقائب القديمة أو المشط الذي لا تستخدمه الأم ستلعب دوراً مهماً في نمو الطفل. يستمتع الطفل ويتعلم أكثر من الألعاب التي يتم صنعها معاً.</a:t>
            </a:r>
          </a:p>
          <a:p>
            <a:pPr algn="just" rtl="1"/>
            <a:endParaRPr lang="ar-SA" sz="1200" kern="1200" dirty="0">
              <a:solidFill>
                <a:schemeClr val="tx1"/>
              </a:solidFill>
              <a:effectLst/>
              <a:latin typeface="+mn-lt"/>
              <a:ea typeface="+mn-ea"/>
              <a:cs typeface="+mn-cs"/>
            </a:endParaRPr>
          </a:p>
          <a:p>
            <a:pPr algn="just" rtl="1"/>
            <a:r>
              <a:rPr lang="ar-SA" sz="1200" kern="1200" dirty="0">
                <a:solidFill>
                  <a:schemeClr val="tx1"/>
                </a:solidFill>
                <a:effectLst/>
                <a:latin typeface="+mn-lt"/>
                <a:ea typeface="+mn-ea"/>
                <a:cs typeface="+mn-cs"/>
              </a:rPr>
              <a:t>فوائد اللعب مع الطفل:</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يحفز اللعب حواس الأطفال ويطورها (البصر والسمع واللمس وما إلى ذلك)</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يطور التفكير والذكاء</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ينمي الخيال والمهارات والإبداع</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يتعلم الطفل التعبير عن مشاعره</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يتعلم أن يعبر عن نفسه</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يطور قدرته على استكشاف بيئتهم وحل المشاكل</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يتعلم تحمل المسؤولية والتعاون</a:t>
            </a:r>
          </a:p>
          <a:p>
            <a:pPr marL="171450" indent="-171450" algn="just" rtl="1">
              <a:buFont typeface="Arial" panose="020B0604020202020204" pitchFamily="34" charset="0"/>
              <a:buChar char="•"/>
            </a:pPr>
            <a:r>
              <a:rPr lang="ar-SA" sz="1200" kern="1200" dirty="0">
                <a:solidFill>
                  <a:schemeClr val="tx1"/>
                </a:solidFill>
                <a:effectLst/>
                <a:latin typeface="+mn-lt"/>
                <a:ea typeface="+mn-ea"/>
                <a:cs typeface="+mn-cs"/>
              </a:rPr>
              <a:t>يطور ويقوي العلاقة بين الأم والطفل</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349BDF71-E01C-4903-AEC5-7B033EFB4423}" type="slidenum">
              <a:rPr lang="tr-TR" smtClean="0"/>
              <a:t>15</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dirty="0"/>
              <a:t>فوائد التحدث مع الطفل:</a:t>
            </a:r>
          </a:p>
          <a:p>
            <a:pPr marL="171450" indent="-171450" algn="just" rtl="1">
              <a:buFont typeface="Arial" panose="020B0604020202020204" pitchFamily="34" charset="0"/>
              <a:buChar char="•"/>
            </a:pPr>
            <a:r>
              <a:rPr lang="ar-SA" dirty="0"/>
              <a:t>إن التحدث مع الطفل يجعل الطفل يشعر بالتقدير</a:t>
            </a:r>
          </a:p>
          <a:p>
            <a:pPr marL="171450" indent="-171450" algn="just" rtl="1">
              <a:buFont typeface="Arial" panose="020B0604020202020204" pitchFamily="34" charset="0"/>
              <a:buChar char="•"/>
            </a:pPr>
            <a:r>
              <a:rPr lang="ar-SA" dirty="0"/>
              <a:t>يطور مهارات التواصل والتفكير لدى الطفل</a:t>
            </a:r>
          </a:p>
          <a:p>
            <a:pPr marL="171450" indent="-171450" algn="just" rtl="1">
              <a:buFont typeface="Arial" panose="020B0604020202020204" pitchFamily="34" charset="0"/>
              <a:buChar char="•"/>
            </a:pPr>
            <a:r>
              <a:rPr lang="ar-SA" dirty="0"/>
              <a:t>يساعد في معرفة كيفية خروج الأصوات ومعاني الكلمات</a:t>
            </a:r>
          </a:p>
          <a:p>
            <a:pPr marL="171450" indent="-171450" algn="just" rtl="1">
              <a:buFont typeface="Arial" panose="020B0604020202020204" pitchFamily="34" charset="0"/>
              <a:buChar char="•"/>
            </a:pPr>
            <a:r>
              <a:rPr lang="ar-SA" dirty="0"/>
              <a:t>يحسن الكلام. لقد تم تحديد أن أطفال الأمهات اللواتي يتحدثن بشكل متكرر مع أطفالهن يمكنهم استخدام كلمات أكثر عندما يبلغون سن الثانية من أطفال الأمهات اللواتي نادراً ما يتحدثن.</a:t>
            </a:r>
          </a:p>
          <a:p>
            <a:pPr algn="just" rtl="1"/>
            <a:endParaRPr lang="ar-SA" dirty="0"/>
          </a:p>
          <a:p>
            <a:pPr algn="just" rtl="1"/>
            <a:r>
              <a:rPr lang="ar-SA" dirty="0"/>
              <a:t>فوائد قراءة الكتب للأطفال:</a:t>
            </a:r>
          </a:p>
          <a:p>
            <a:pPr marL="171450" indent="-171450" algn="just" rtl="1">
              <a:buFont typeface="Arial" panose="020B0604020202020204" pitchFamily="34" charset="0"/>
              <a:buChar char="•"/>
            </a:pPr>
            <a:r>
              <a:rPr lang="ar-SA" dirty="0"/>
              <a:t>يسرع تطور اللغة</a:t>
            </a:r>
          </a:p>
          <a:p>
            <a:pPr marL="171450" indent="-171450" algn="just" rtl="1">
              <a:buFont typeface="Arial" panose="020B0604020202020204" pitchFamily="34" charset="0"/>
              <a:buChar char="•"/>
            </a:pPr>
            <a:r>
              <a:rPr lang="ar-SA" dirty="0"/>
              <a:t>يدعم التطور الذهني</a:t>
            </a:r>
          </a:p>
          <a:p>
            <a:pPr marL="171450" indent="-171450" algn="just" rtl="1">
              <a:buFont typeface="Arial" panose="020B0604020202020204" pitchFamily="34" charset="0"/>
              <a:buChar char="•"/>
            </a:pPr>
            <a:r>
              <a:rPr lang="ar-SA" dirty="0"/>
              <a:t>يعرّفه على العالم الحقيقي، يمكّنه من تطوير نماذج سلوكية</a:t>
            </a:r>
          </a:p>
          <a:p>
            <a:pPr marL="171450" indent="-171450" algn="just" rtl="1">
              <a:buFont typeface="Arial" panose="020B0604020202020204" pitchFamily="34" charset="0"/>
              <a:buChar char="•"/>
            </a:pPr>
            <a:r>
              <a:rPr lang="ar-SA" dirty="0"/>
              <a:t>يدعم تطوير علاقة دافئة مع الوالدين</a:t>
            </a:r>
          </a:p>
          <a:p>
            <a:pPr marL="171450" indent="-171450" algn="just" rtl="1">
              <a:buFont typeface="Arial" panose="020B0604020202020204" pitchFamily="34" charset="0"/>
              <a:buChar char="•"/>
            </a:pPr>
            <a:r>
              <a:rPr lang="ar-SA" dirty="0"/>
              <a:t>يوسع خيال الطفل</a:t>
            </a:r>
          </a:p>
          <a:p>
            <a:pPr marL="171450" indent="-171450" algn="just" rtl="1">
              <a:buFont typeface="Arial" panose="020B0604020202020204" pitchFamily="34" charset="0"/>
              <a:buChar char="•"/>
            </a:pPr>
            <a:r>
              <a:rPr lang="ar-SA" dirty="0"/>
              <a:t>يضع الأساس لمهارات القراءة وحب القراءة مدى الحياة.</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dirty="0"/>
              <a:t>يسمح للطفل بالتعبير عن مشاعره وأفكاره بشكل جيد من خلال توسيعه لمخزون المفردات.</a:t>
            </a:r>
          </a:p>
          <a:p>
            <a:pPr marL="171450" indent="-171450" algn="just" rtl="1">
              <a:buFont typeface="Arial" panose="020B0604020202020204" pitchFamily="34" charset="0"/>
              <a:buChar char="•"/>
            </a:pPr>
            <a:r>
              <a:rPr lang="ar-SA" dirty="0"/>
              <a:t>يعلم العديد من المفاهيم مثل الحب والتفاهم والاحترام والموهبة والمشاركة.</a:t>
            </a:r>
          </a:p>
          <a:p>
            <a:pPr marL="171450" indent="-171450" algn="just" rtl="1">
              <a:buFont typeface="Arial" panose="020B0604020202020204" pitchFamily="34" charset="0"/>
              <a:buChar char="•"/>
            </a:pPr>
            <a:r>
              <a:rPr lang="ar-SA" dirty="0"/>
              <a:t>يرتاح الطفل ويمضي وقتاً ممتعاً أثناء قراءة الكتاب.</a:t>
            </a:r>
          </a:p>
          <a:p>
            <a:pPr marL="0" indent="0" algn="just" rtl="1">
              <a:buFont typeface="Arial" panose="020B0604020202020204" pitchFamily="34" charset="0"/>
              <a:buNone/>
            </a:pPr>
            <a:endParaRPr lang="ar-SA" dirty="0"/>
          </a:p>
          <a:p>
            <a:pPr marL="0" indent="0" algn="just" rtl="1">
              <a:buFont typeface="Arial" panose="020B0604020202020204" pitchFamily="34" charset="0"/>
              <a:buNone/>
            </a:pPr>
            <a:r>
              <a:rPr lang="ar-SA" dirty="0"/>
              <a:t>فوائد الموسيقا: إن غناء الأم الأغاني لأطفالها مع التهويدات والأنماط والإيقاعات المتكررة:</a:t>
            </a:r>
          </a:p>
          <a:p>
            <a:pPr marL="171450" indent="-171450" algn="just" rtl="1">
              <a:buFont typeface="Arial" panose="020B0604020202020204" pitchFamily="34" charset="0"/>
              <a:buChar char="•"/>
            </a:pPr>
            <a:r>
              <a:rPr lang="ar-SA" dirty="0"/>
              <a:t>يسرع التطور الذهني للطفل</a:t>
            </a:r>
          </a:p>
          <a:p>
            <a:pPr marL="171450" indent="-171450" algn="just" rtl="1">
              <a:buFont typeface="Arial" panose="020B0604020202020204" pitchFamily="34" charset="0"/>
              <a:buChar char="•"/>
            </a:pPr>
            <a:r>
              <a:rPr lang="ar-SA" dirty="0"/>
              <a:t>يقوي العلاقة الدافئة بين الأم والطفل.</a:t>
            </a:r>
          </a:p>
          <a:p>
            <a:pPr marL="171450" indent="-171450" algn="just" rtl="1">
              <a:buFont typeface="Arial" panose="020B0604020202020204" pitchFamily="34" charset="0"/>
              <a:buChar char="•"/>
            </a:pPr>
            <a:r>
              <a:rPr lang="ar-SA" dirty="0"/>
              <a:t>يتيح التأثير المشترك للحن والشعر إدراكاً أفضل للكلمات وتخزينها في دماغ الطفل.</a:t>
            </a:r>
          </a:p>
          <a:p>
            <a:pPr marL="171450" indent="-171450" algn="just" rtl="1">
              <a:buFont typeface="Arial" panose="020B0604020202020204" pitchFamily="34" charset="0"/>
              <a:buChar char="•"/>
            </a:pPr>
            <a:r>
              <a:rPr lang="ar-SA" dirty="0"/>
              <a:t>يؤثر بشكل إيجابي على تطور الذاكرة</a:t>
            </a:r>
          </a:p>
          <a:p>
            <a:pPr marL="171450" indent="-171450" algn="just" rtl="1">
              <a:buFont typeface="Arial" panose="020B0604020202020204" pitchFamily="34" charset="0"/>
              <a:buChar char="•"/>
            </a:pPr>
            <a:r>
              <a:rPr lang="ar-SA" dirty="0"/>
              <a:t>أجزاء الدماغ التي تتأثر بشكل خاص بالموسيقا هي مناطق التفكير وحل المشاكل.</a:t>
            </a:r>
          </a:p>
          <a:p>
            <a:pPr marL="171450" indent="-171450" algn="just" rtl="1">
              <a:buFont typeface="Arial" panose="020B0604020202020204" pitchFamily="34" charset="0"/>
              <a:buChar char="•"/>
            </a:pPr>
            <a:r>
              <a:rPr lang="ar-SA" dirty="0"/>
              <a:t>يطور الوعي تجاه الصوت.</a:t>
            </a:r>
          </a:p>
        </p:txBody>
      </p:sp>
      <p:sp>
        <p:nvSpPr>
          <p:cNvPr id="4" name="Slayt Numarası Yer Tutucusu 3"/>
          <p:cNvSpPr>
            <a:spLocks noGrp="1"/>
          </p:cNvSpPr>
          <p:nvPr>
            <p:ph type="sldNum" sz="quarter" idx="10"/>
          </p:nvPr>
        </p:nvSpPr>
        <p:spPr/>
        <p:txBody>
          <a:bodyPr/>
          <a:lstStyle/>
          <a:p>
            <a:fld id="{349BDF71-E01C-4903-AEC5-7B033EFB4423}" type="slidenum">
              <a:rPr lang="tr-TR" smtClean="0"/>
              <a:t>16</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sz="1200" b="1" kern="1200" dirty="0">
                <a:solidFill>
                  <a:schemeClr val="tx1"/>
                </a:solidFill>
                <a:effectLst/>
                <a:latin typeface="+mn-lt"/>
                <a:ea typeface="+mn-ea"/>
                <a:cs typeface="+mn-cs"/>
              </a:rPr>
              <a:t>ملاحظة للمدرب:</a:t>
            </a:r>
          </a:p>
          <a:p>
            <a:pPr algn="just" rtl="1"/>
            <a:endParaRPr lang="ar-SA" sz="1200" kern="1200" dirty="0">
              <a:solidFill>
                <a:schemeClr val="tx1"/>
              </a:solidFill>
              <a:effectLst/>
              <a:latin typeface="+mn-lt"/>
              <a:ea typeface="+mn-ea"/>
              <a:cs typeface="+mn-cs"/>
            </a:endParaRPr>
          </a:p>
          <a:p>
            <a:pPr algn="just" rtl="1"/>
            <a:r>
              <a:rPr lang="ar-SA" sz="1200" kern="1200" dirty="0">
                <a:solidFill>
                  <a:schemeClr val="tx1"/>
                </a:solidFill>
                <a:effectLst/>
                <a:latin typeface="+mn-lt"/>
                <a:ea typeface="+mn-ea"/>
                <a:cs typeface="+mn-cs"/>
              </a:rPr>
              <a:t>إن كان هناك أب بين المشاركين: تحدث عن أهمية العلاقة بين الأب والطفل عبر قول؛ "إن أطفال الآباء الذين يدعمون زوجاتهم أثناء الحمل يتمتعون بصحة أفضل وتعاني زوجاتهم من مشاكل أقل خلال الحمل والولادة. لدعم زوجتك أثناء الحمل، يمكنك التحدث معها باستمرار ومساعدتها في الأعمال المنزلية والذهاب إلى الفحوصات الصحية معها". </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17</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18</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tx1"/>
                </a:solidFill>
                <a:effectLst/>
                <a:latin typeface="+mn-lt"/>
                <a:ea typeface="+mn-ea"/>
                <a:cs typeface="+mn-cs"/>
              </a:rPr>
              <a:t>ملاحظة للمدرب: </a:t>
            </a:r>
            <a:r>
              <a:rPr lang="ar-SA" sz="1200" b="0" kern="1200" dirty="0">
                <a:solidFill>
                  <a:schemeClr val="tx1"/>
                </a:solidFill>
                <a:effectLst/>
                <a:latin typeface="+mn-lt"/>
                <a:ea typeface="+mn-ea"/>
                <a:cs typeface="+mn-cs"/>
              </a:rPr>
              <a:t>سنتحدث في هذا القسم عن بعض الاضطرابات النفسية التي يمكن للأطفال أن يواصلوا حياتهم بالشكل الأقرب إلى التعافي أو التطور الطبيعي عند تشخيصها وإجراء التدخل اللازم في الفترة المبكرة.</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19</a:t>
            </a:fld>
            <a:endParaRPr lang="tr-TR"/>
          </a:p>
        </p:txBody>
      </p:sp>
    </p:spTree>
    <p:extLst>
      <p:ext uri="{BB962C8B-B14F-4D97-AF65-F5344CB8AC3E}">
        <p14:creationId xmlns:p14="http://schemas.microsoft.com/office/powerpoint/2010/main" val="2804270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23</a:t>
            </a:fld>
            <a:endParaRPr lang="tr-TR"/>
          </a:p>
        </p:txBody>
      </p:sp>
    </p:spTree>
    <p:extLst>
      <p:ext uri="{BB962C8B-B14F-4D97-AF65-F5344CB8AC3E}">
        <p14:creationId xmlns:p14="http://schemas.microsoft.com/office/powerpoint/2010/main" val="185754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sz="1200" b="1" kern="1200" dirty="0">
                <a:solidFill>
                  <a:schemeClr val="tx1"/>
                </a:solidFill>
                <a:effectLst/>
                <a:latin typeface="+mn-lt"/>
                <a:ea typeface="+mn-ea"/>
                <a:cs typeface="+mn-cs"/>
              </a:rPr>
              <a:t>ما هي العلامات والأعراض المحتملة الأخرى التي يمكن مشاهدتها في التوحد والاضطرابات المماثلة الأخرى؟</a:t>
            </a:r>
          </a:p>
          <a:p>
            <a:pPr algn="just" rtl="1"/>
            <a:r>
              <a:rPr lang="ar-SA" sz="1200" b="0" kern="1200" dirty="0">
                <a:solidFill>
                  <a:schemeClr val="tx1"/>
                </a:solidFill>
                <a:effectLst/>
                <a:latin typeface="+mn-lt"/>
                <a:ea typeface="+mn-ea"/>
                <a:cs typeface="+mn-cs"/>
              </a:rPr>
              <a:t>من أجل فهم ما إن كان الطفل بحاجة إلى تقييم لمرض التوحد، هناك مواقف يمكن للوالدين والمعلمين ومقدمي الرعاية الأولية (الأجداد ومقدمي الرعاية وما إلى ذلك) البحث عنها وتحديدها لدى الطفل. في ظل وجود الأعراض التالية التي يمكن اعتبارها "تنبيهاً أحمراً" ، يجب تقييم الطفل من ناحية التوحد من قبل الطبيب على الفور.</a:t>
            </a:r>
          </a:p>
          <a:p>
            <a:pPr algn="just" rtl="1"/>
            <a:r>
              <a:rPr lang="ar-SA" sz="1200" b="0" kern="1200" dirty="0">
                <a:solidFill>
                  <a:schemeClr val="tx1"/>
                </a:solidFill>
                <a:effectLst/>
                <a:latin typeface="+mn-lt"/>
                <a:ea typeface="+mn-ea"/>
                <a:cs typeface="+mn-cs"/>
              </a:rPr>
              <a:t>إن لم يكن يبدي ردة فعل عندما مناداته باسمه،</a:t>
            </a:r>
          </a:p>
          <a:p>
            <a:pPr algn="just" rtl="1"/>
            <a:r>
              <a:rPr lang="ar-SA" sz="1200" b="0" kern="1200" dirty="0">
                <a:solidFill>
                  <a:schemeClr val="tx1"/>
                </a:solidFill>
                <a:effectLst/>
                <a:latin typeface="+mn-lt"/>
                <a:ea typeface="+mn-ea"/>
                <a:cs typeface="+mn-cs"/>
              </a:rPr>
              <a:t>إن لم يكن يبتسم عندما يضحك له أحد (إن لم تكن هناك ابتسامة اجتماعية)،</a:t>
            </a:r>
          </a:p>
          <a:p>
            <a:pPr algn="just" rtl="1"/>
            <a:r>
              <a:rPr lang="ar-SA" sz="1200" b="0" kern="1200" dirty="0">
                <a:solidFill>
                  <a:schemeClr val="tx1"/>
                </a:solidFill>
                <a:effectLst/>
                <a:latin typeface="+mn-lt"/>
                <a:ea typeface="+mn-ea"/>
                <a:cs typeface="+mn-cs"/>
              </a:rPr>
              <a:t>إن كان يقيم تواصلاً بصرياً ضعيفاً،</a:t>
            </a:r>
          </a:p>
          <a:p>
            <a:pPr algn="just" rtl="1"/>
            <a:r>
              <a:rPr lang="ar-SA" sz="1200" b="0" kern="1200" dirty="0">
                <a:solidFill>
                  <a:schemeClr val="tx1"/>
                </a:solidFill>
                <a:effectLst/>
                <a:latin typeface="+mn-lt"/>
                <a:ea typeface="+mn-ea"/>
                <a:cs typeface="+mn-cs"/>
              </a:rPr>
              <a:t>إن كان لا يستطيع شرح ما يوده،</a:t>
            </a:r>
          </a:p>
          <a:p>
            <a:pPr algn="just" rtl="1"/>
            <a:r>
              <a:rPr lang="ar-SA" sz="1200" b="0" kern="1200" dirty="0">
                <a:solidFill>
                  <a:schemeClr val="tx1"/>
                </a:solidFill>
                <a:effectLst/>
                <a:latin typeface="+mn-lt"/>
                <a:ea typeface="+mn-ea"/>
                <a:cs typeface="+mn-cs"/>
              </a:rPr>
              <a:t>إن تأخر تطور اللغة والكلام لديه،</a:t>
            </a:r>
          </a:p>
          <a:p>
            <a:pPr algn="just" rtl="1"/>
            <a:r>
              <a:rPr lang="ar-SA" sz="1200" b="0" kern="1200" dirty="0">
                <a:solidFill>
                  <a:schemeClr val="tx1"/>
                </a:solidFill>
                <a:effectLst/>
                <a:latin typeface="+mn-lt"/>
                <a:ea typeface="+mn-ea"/>
                <a:cs typeface="+mn-cs"/>
              </a:rPr>
              <a:t>إن كان قادراً على نطق بضع كلمات أو أصوات ولم يعد قادراً على ذلك،</a:t>
            </a:r>
          </a:p>
          <a:p>
            <a:pPr algn="just" rtl="1"/>
            <a:r>
              <a:rPr lang="ar-SA" sz="1200" b="0" kern="1200" dirty="0">
                <a:solidFill>
                  <a:schemeClr val="tx1"/>
                </a:solidFill>
                <a:effectLst/>
                <a:latin typeface="+mn-lt"/>
                <a:ea typeface="+mn-ea"/>
                <a:cs typeface="+mn-cs"/>
              </a:rPr>
              <a:t>إن لم يستطع اتباع التعليمات البسيطة،</a:t>
            </a:r>
          </a:p>
          <a:p>
            <a:pPr algn="just" rtl="1"/>
            <a:r>
              <a:rPr lang="ar-SA" sz="1200" b="0" kern="1200" dirty="0">
                <a:solidFill>
                  <a:schemeClr val="tx1"/>
                </a:solidFill>
                <a:effectLst/>
                <a:latin typeface="+mn-lt"/>
                <a:ea typeface="+mn-ea"/>
                <a:cs typeface="+mn-cs"/>
              </a:rPr>
              <a:t>إن كان يتصرف وكأنه لا يسمع،</a:t>
            </a:r>
          </a:p>
          <a:p>
            <a:pPr algn="just" rtl="1"/>
            <a:r>
              <a:rPr lang="ar-SA" sz="1200" b="0" kern="1200" dirty="0">
                <a:solidFill>
                  <a:schemeClr val="tx1"/>
                </a:solidFill>
                <a:effectLst/>
                <a:latin typeface="+mn-lt"/>
                <a:ea typeface="+mn-ea"/>
                <a:cs typeface="+mn-cs"/>
              </a:rPr>
              <a:t>إن كان بإمكانه سماع حتى الأصوات الصغيرة ولكنه لا يستجيب وكأنه لا يستطيع سماع معظم الأشياء،</a:t>
            </a:r>
          </a:p>
          <a:p>
            <a:pPr algn="just" rtl="1"/>
            <a:r>
              <a:rPr lang="ar-SA" sz="1200" b="0" kern="1200" dirty="0">
                <a:solidFill>
                  <a:schemeClr val="tx1"/>
                </a:solidFill>
                <a:effectLst/>
                <a:latin typeface="+mn-lt"/>
                <a:ea typeface="+mn-ea"/>
                <a:cs typeface="+mn-cs"/>
              </a:rPr>
              <a:t>إن بدا وكأنه في عالمه الخاص،</a:t>
            </a:r>
          </a:p>
          <a:p>
            <a:pPr algn="just" rtl="1"/>
            <a:r>
              <a:rPr lang="ar-SA" sz="1200" b="0" kern="1200" dirty="0">
                <a:solidFill>
                  <a:schemeClr val="tx1"/>
                </a:solidFill>
                <a:effectLst/>
                <a:latin typeface="+mn-lt"/>
                <a:ea typeface="+mn-ea"/>
                <a:cs typeface="+mn-cs"/>
              </a:rPr>
              <a:t>إن لم يكن يقوم بالتأشير أو التلويح بمعنى وداعاً،</a:t>
            </a:r>
          </a:p>
          <a:p>
            <a:pPr algn="just" rtl="1"/>
            <a:r>
              <a:rPr lang="ar-SA" sz="1200" b="0" kern="1200" dirty="0">
                <a:solidFill>
                  <a:schemeClr val="tx1"/>
                </a:solidFill>
                <a:effectLst/>
                <a:latin typeface="+mn-lt"/>
                <a:ea typeface="+mn-ea"/>
                <a:cs typeface="+mn-cs"/>
              </a:rPr>
              <a:t>إن كان لا يعرف كيفية اللعب بالألعاب،</a:t>
            </a:r>
          </a:p>
          <a:p>
            <a:pPr algn="just" rtl="1"/>
            <a:r>
              <a:rPr lang="ar-SA" sz="1200" b="0" kern="1200" dirty="0">
                <a:solidFill>
                  <a:schemeClr val="tx1"/>
                </a:solidFill>
                <a:effectLst/>
                <a:latin typeface="+mn-lt"/>
                <a:ea typeface="+mn-ea"/>
                <a:cs typeface="+mn-cs"/>
              </a:rPr>
              <a:t>إن كان ينشغل بشكل مفرط ببعض الأشياء والمواقف المعينة ولا يهتم بالأخرى،</a:t>
            </a:r>
          </a:p>
          <a:p>
            <a:pPr algn="just" rtl="1"/>
            <a:r>
              <a:rPr lang="ar-SA" sz="1200" b="0" kern="1200" dirty="0">
                <a:solidFill>
                  <a:schemeClr val="tx1"/>
                </a:solidFill>
                <a:effectLst/>
                <a:latin typeface="+mn-lt"/>
                <a:ea typeface="+mn-ea"/>
                <a:cs typeface="+mn-cs"/>
              </a:rPr>
              <a:t>إن كان لا يشارك متعلقاته (يجلب ويعطيها أو يريها لأحد) مع أي شخص،</a:t>
            </a:r>
          </a:p>
          <a:p>
            <a:pPr algn="just" rtl="1"/>
            <a:r>
              <a:rPr lang="ar-SA" sz="1200" b="0" kern="1200" dirty="0">
                <a:solidFill>
                  <a:schemeClr val="tx1"/>
                </a:solidFill>
                <a:effectLst/>
                <a:latin typeface="+mn-lt"/>
                <a:ea typeface="+mn-ea"/>
                <a:cs typeface="+mn-cs"/>
              </a:rPr>
              <a:t>إن كان غير مبالٍ وغير آبه بأقرانه،</a:t>
            </a:r>
          </a:p>
          <a:p>
            <a:pPr algn="just" rtl="1"/>
            <a:r>
              <a:rPr lang="ar-SA" sz="1200" b="0" kern="1200" dirty="0">
                <a:solidFill>
                  <a:schemeClr val="tx1"/>
                </a:solidFill>
                <a:effectLst/>
                <a:latin typeface="+mn-lt"/>
                <a:ea typeface="+mn-ea"/>
                <a:cs typeface="+mn-cs"/>
              </a:rPr>
              <a:t>إن كان غير قادر على بدء علاقة اجتماعية مع الأطفال الآخرين،</a:t>
            </a:r>
          </a:p>
          <a:p>
            <a:pPr algn="just" rtl="1"/>
            <a:r>
              <a:rPr lang="ar-SA" sz="1200" b="0" kern="1200" dirty="0">
                <a:solidFill>
                  <a:schemeClr val="tx1"/>
                </a:solidFill>
                <a:effectLst/>
                <a:latin typeface="+mn-lt"/>
                <a:ea typeface="+mn-ea"/>
                <a:cs typeface="+mn-cs"/>
              </a:rPr>
              <a:t>إن كان لا يستطيع الانسجام مع الناس،</a:t>
            </a:r>
          </a:p>
          <a:p>
            <a:pPr algn="just" rtl="1"/>
            <a:r>
              <a:rPr lang="ar-SA" sz="1200" b="0" kern="1200" dirty="0">
                <a:solidFill>
                  <a:schemeClr val="tx1"/>
                </a:solidFill>
                <a:effectLst/>
                <a:latin typeface="+mn-lt"/>
                <a:ea typeface="+mn-ea"/>
                <a:cs typeface="+mn-cs"/>
              </a:rPr>
              <a:t>إن كانت اهتماماته محدودة مقارنة بالأطفال الآخرين،</a:t>
            </a:r>
          </a:p>
          <a:p>
            <a:pPr algn="just" rtl="1"/>
            <a:r>
              <a:rPr lang="ar-SA" sz="1200" b="0" kern="1200" dirty="0">
                <a:solidFill>
                  <a:schemeClr val="tx1"/>
                </a:solidFill>
                <a:effectLst/>
                <a:latin typeface="+mn-lt"/>
                <a:ea typeface="+mn-ea"/>
                <a:cs typeface="+mn-cs"/>
              </a:rPr>
              <a:t>إن أظهر أنماط سلوك غريبة (مثل رفرفة اليد ورفرفة الجناحين والتأرجح)،</a:t>
            </a:r>
          </a:p>
          <a:p>
            <a:pPr algn="just" rtl="1"/>
            <a:r>
              <a:rPr lang="ar-SA" sz="1200" b="0" kern="1200" dirty="0">
                <a:solidFill>
                  <a:schemeClr val="tx1"/>
                </a:solidFill>
                <a:effectLst/>
                <a:latin typeface="+mn-lt"/>
                <a:ea typeface="+mn-ea"/>
                <a:cs typeface="+mn-cs"/>
              </a:rPr>
              <a:t>إن كان يمشي على رؤوس أصابعه،</a:t>
            </a:r>
          </a:p>
          <a:p>
            <a:pPr algn="just" rtl="1"/>
            <a:r>
              <a:rPr lang="ar-SA" sz="1200" b="0" kern="1200" dirty="0">
                <a:solidFill>
                  <a:schemeClr val="tx1"/>
                </a:solidFill>
                <a:effectLst/>
                <a:latin typeface="+mn-lt"/>
                <a:ea typeface="+mn-ea"/>
                <a:cs typeface="+mn-cs"/>
              </a:rPr>
              <a:t>إن كان يقوم بالإصرار على الأشياء أو الألعاب أو السلوك بترتيب معين (على سبيل المثال، ارتداء الجوارب قبل ارتداء السروال على الدوام)،</a:t>
            </a:r>
          </a:p>
          <a:p>
            <a:pPr algn="just" rtl="1"/>
            <a:r>
              <a:rPr lang="ar-SA" sz="1200" b="0" kern="1200" dirty="0">
                <a:solidFill>
                  <a:schemeClr val="tx1"/>
                </a:solidFill>
                <a:effectLst/>
                <a:latin typeface="+mn-lt"/>
                <a:ea typeface="+mn-ea"/>
                <a:cs typeface="+mn-cs"/>
              </a:rPr>
              <a:t>إن كان يقضي معظم وقته في ترتيب الأمور،</a:t>
            </a:r>
          </a:p>
          <a:p>
            <a:pPr algn="just" rtl="1"/>
            <a:r>
              <a:rPr lang="ar-SA" sz="1200" b="0" kern="1200" dirty="0">
                <a:solidFill>
                  <a:schemeClr val="tx1"/>
                </a:solidFill>
                <a:effectLst/>
                <a:latin typeface="+mn-lt"/>
                <a:ea typeface="+mn-ea"/>
                <a:cs typeface="+mn-cs"/>
              </a:rPr>
              <a:t>إن كانت هناك نوب غضب شديدة وحادة أو مبالغة في رد الفعل.</a:t>
            </a:r>
          </a:p>
        </p:txBody>
      </p:sp>
      <p:sp>
        <p:nvSpPr>
          <p:cNvPr id="4" name="Slayt Numarası Yer Tutucusu 3"/>
          <p:cNvSpPr>
            <a:spLocks noGrp="1"/>
          </p:cNvSpPr>
          <p:nvPr>
            <p:ph type="sldNum" sz="quarter" idx="10"/>
          </p:nvPr>
        </p:nvSpPr>
        <p:spPr/>
        <p:txBody>
          <a:bodyPr/>
          <a:lstStyle/>
          <a:p>
            <a:fld id="{349BDF71-E01C-4903-AEC5-7B033EFB4423}" type="slidenum">
              <a:rPr lang="tr-TR" smtClean="0"/>
              <a:t>24</a:t>
            </a:fld>
            <a:endParaRPr lang="tr-TR"/>
          </a:p>
        </p:txBody>
      </p:sp>
    </p:spTree>
    <p:extLst>
      <p:ext uri="{BB962C8B-B14F-4D97-AF65-F5344CB8AC3E}">
        <p14:creationId xmlns:p14="http://schemas.microsoft.com/office/powerpoint/2010/main" val="41329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r" rtl="1"/>
            <a:r>
              <a:rPr lang="ar-SA" b="1" dirty="0"/>
              <a:t>ملاحظة للمدرب:</a:t>
            </a:r>
          </a:p>
          <a:p>
            <a:pPr algn="r" rtl="1"/>
            <a:r>
              <a:rPr lang="ar-SA" dirty="0"/>
              <a:t>اسأل المشاركين عما يفهمونه عندما ذكر الدعم النفسي والاجتماعي. اسأل عن المواقف التي يحتاج فيها الأفراد إلى الدعم النفسي والاجتماعي. ثم عرّف الدعم النفسي والاجتماعي.</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25</a:t>
            </a:fld>
            <a:endParaRPr lang="tr-TR"/>
          </a:p>
        </p:txBody>
      </p:sp>
    </p:spTree>
    <p:extLst>
      <p:ext uri="{BB962C8B-B14F-4D97-AF65-F5344CB8AC3E}">
        <p14:creationId xmlns:p14="http://schemas.microsoft.com/office/powerpoint/2010/main" val="530584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sz="1200" b="1" kern="1200" dirty="0">
                <a:solidFill>
                  <a:schemeClr val="tx1"/>
                </a:solidFill>
                <a:effectLst/>
                <a:latin typeface="+mn-lt"/>
                <a:ea typeface="+mn-ea"/>
                <a:cs typeface="+mn-cs"/>
              </a:rPr>
              <a:t>ملاحظة للمدرب:</a:t>
            </a:r>
          </a:p>
          <a:p>
            <a:pPr algn="just" rtl="1"/>
            <a:r>
              <a:rPr lang="ar-SA" sz="1200" kern="1200" dirty="0">
                <a:solidFill>
                  <a:schemeClr val="tx1"/>
                </a:solidFill>
                <a:effectLst/>
                <a:latin typeface="+mn-lt"/>
                <a:ea typeface="+mn-ea"/>
                <a:cs typeface="+mn-cs"/>
              </a:rPr>
              <a:t>يمكن مشاهدة كلاً من نقص الانتباه وفرط النشاط بشكل منفصل في اضطراب نقص الانتباه وفرط النشاط. تلاحظ الأسر والمعلمون فرط النشاط على الفور في معظم الحالات، في حين أنه يمكن التغاضي عن نمط نقص الانتباه وقد يتأخر العلاج. لذلك، ينبغي تذكير المجموعة بذلك.</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26</a:t>
            </a:fld>
            <a:endParaRPr lang="tr-TR"/>
          </a:p>
        </p:txBody>
      </p:sp>
    </p:spTree>
    <p:extLst>
      <p:ext uri="{BB962C8B-B14F-4D97-AF65-F5344CB8AC3E}">
        <p14:creationId xmlns:p14="http://schemas.microsoft.com/office/powerpoint/2010/main" val="1793239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27</a:t>
            </a:fld>
            <a:endParaRPr lang="tr-TR"/>
          </a:p>
        </p:txBody>
      </p:sp>
    </p:spTree>
    <p:extLst>
      <p:ext uri="{BB962C8B-B14F-4D97-AF65-F5344CB8AC3E}">
        <p14:creationId xmlns:p14="http://schemas.microsoft.com/office/powerpoint/2010/main" val="3668522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28</a:t>
            </a:fld>
            <a:endParaRPr lang="tr-TR"/>
          </a:p>
        </p:txBody>
      </p:sp>
    </p:spTree>
    <p:extLst>
      <p:ext uri="{BB962C8B-B14F-4D97-AF65-F5344CB8AC3E}">
        <p14:creationId xmlns:p14="http://schemas.microsoft.com/office/powerpoint/2010/main" val="3071762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29</a:t>
            </a:fld>
            <a:endParaRPr lang="tr-TR"/>
          </a:p>
        </p:txBody>
      </p:sp>
    </p:spTree>
    <p:extLst>
      <p:ext uri="{BB962C8B-B14F-4D97-AF65-F5344CB8AC3E}">
        <p14:creationId xmlns:p14="http://schemas.microsoft.com/office/powerpoint/2010/main" val="2227283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30</a:t>
            </a:fld>
            <a:endParaRPr lang="tr-TR"/>
          </a:p>
        </p:txBody>
      </p:sp>
    </p:spTree>
    <p:extLst>
      <p:ext uri="{BB962C8B-B14F-4D97-AF65-F5344CB8AC3E}">
        <p14:creationId xmlns:p14="http://schemas.microsoft.com/office/powerpoint/2010/main" val="2774218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31</a:t>
            </a:fld>
            <a:endParaRPr lang="tr-TR"/>
          </a:p>
        </p:txBody>
      </p:sp>
    </p:spTree>
    <p:extLst>
      <p:ext uri="{BB962C8B-B14F-4D97-AF65-F5344CB8AC3E}">
        <p14:creationId xmlns:p14="http://schemas.microsoft.com/office/powerpoint/2010/main" val="657364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32</a:t>
            </a:fld>
            <a:endParaRPr lang="tr-TR"/>
          </a:p>
        </p:txBody>
      </p:sp>
    </p:spTree>
    <p:extLst>
      <p:ext uri="{BB962C8B-B14F-4D97-AF65-F5344CB8AC3E}">
        <p14:creationId xmlns:p14="http://schemas.microsoft.com/office/powerpoint/2010/main" val="773136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33</a:t>
            </a:fld>
            <a:endParaRPr lang="tr-TR"/>
          </a:p>
        </p:txBody>
      </p:sp>
    </p:spTree>
    <p:extLst>
      <p:ext uri="{BB962C8B-B14F-4D97-AF65-F5344CB8AC3E}">
        <p14:creationId xmlns:p14="http://schemas.microsoft.com/office/powerpoint/2010/main" val="1027399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34</a:t>
            </a:fld>
            <a:endParaRPr lang="tr-TR"/>
          </a:p>
        </p:txBody>
      </p:sp>
    </p:spTree>
    <p:extLst>
      <p:ext uri="{BB962C8B-B14F-4D97-AF65-F5344CB8AC3E}">
        <p14:creationId xmlns:p14="http://schemas.microsoft.com/office/powerpoint/2010/main" val="115013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ملاحظة للمدرب:</a:t>
            </a:r>
          </a:p>
          <a:p>
            <a:pPr algn="just" rtl="1"/>
            <a:r>
              <a:rPr lang="ar-SA" dirty="0"/>
              <a:t>اسأل المشاركين عما إن كانوا يعلمون الأماكن التي عليهم مراجعتها في حال كانوا بحاجة إلى دعم نفسي. ثم أخبرهم عن المؤسسات التي يمكنهم الحصول على هذه الخدمات منها كعنوان رئيسي. (على سبيل المثال، المؤسسات التابعة لوزارة الصحة، مؤسسات المجتمع المدني). ثم ابدأ بالمؤسسات التابعة لوزارة الصحة.</a:t>
            </a:r>
          </a:p>
          <a:p>
            <a:pPr algn="just" rtl="1"/>
            <a:r>
              <a:rPr lang="ar-SA" dirty="0"/>
              <a:t>اذكر وزارة الصحة ووزارة الأسرة والخدمات الاجتماعية ووزارة الشباب والرياضة ومؤسسات المجتمع المدني كعناوين واذكر أنه سيتم تفصيل هذه العناوين.</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5</a:t>
            </a:fld>
            <a:endParaRPr lang="tr-TR"/>
          </a:p>
        </p:txBody>
      </p:sp>
    </p:spTree>
    <p:extLst>
      <p:ext uri="{BB962C8B-B14F-4D97-AF65-F5344CB8AC3E}">
        <p14:creationId xmlns:p14="http://schemas.microsoft.com/office/powerpoint/2010/main" val="119112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35</a:t>
            </a:fld>
            <a:endParaRPr lang="tr-TR"/>
          </a:p>
        </p:txBody>
      </p:sp>
    </p:spTree>
    <p:extLst>
      <p:ext uri="{BB962C8B-B14F-4D97-AF65-F5344CB8AC3E}">
        <p14:creationId xmlns:p14="http://schemas.microsoft.com/office/powerpoint/2010/main" val="1558217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36</a:t>
            </a:fld>
            <a:endParaRPr lang="tr-TR"/>
          </a:p>
        </p:txBody>
      </p:sp>
    </p:spTree>
    <p:extLst>
      <p:ext uri="{BB962C8B-B14F-4D97-AF65-F5344CB8AC3E}">
        <p14:creationId xmlns:p14="http://schemas.microsoft.com/office/powerpoint/2010/main" val="2599341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37</a:t>
            </a:fld>
            <a:endParaRPr lang="tr-TR"/>
          </a:p>
        </p:txBody>
      </p:sp>
    </p:spTree>
    <p:extLst>
      <p:ext uri="{BB962C8B-B14F-4D97-AF65-F5344CB8AC3E}">
        <p14:creationId xmlns:p14="http://schemas.microsoft.com/office/powerpoint/2010/main" val="2718674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38</a:t>
            </a:fld>
            <a:endParaRPr lang="tr-TR"/>
          </a:p>
        </p:txBody>
      </p:sp>
    </p:spTree>
    <p:extLst>
      <p:ext uri="{BB962C8B-B14F-4D97-AF65-F5344CB8AC3E}">
        <p14:creationId xmlns:p14="http://schemas.microsoft.com/office/powerpoint/2010/main" val="2343332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349BDF71-E01C-4903-AEC5-7B033EFB4423}" type="slidenum">
              <a:rPr lang="tr-TR" smtClean="0"/>
              <a:t>39</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40</a:t>
            </a:fld>
            <a:endParaRPr lang="tr-TR"/>
          </a:p>
        </p:txBody>
      </p:sp>
    </p:spTree>
    <p:extLst>
      <p:ext uri="{BB962C8B-B14F-4D97-AF65-F5344CB8AC3E}">
        <p14:creationId xmlns:p14="http://schemas.microsoft.com/office/powerpoint/2010/main" val="114028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ملاحظة للمدرب: </a:t>
            </a:r>
            <a:r>
              <a:rPr lang="ar-SA" dirty="0"/>
              <a:t>اسأل المجموعة من هو الطبيب النفسي وما الذي يقوم به؟ ثم اسأل عما إن كانوا يعرفون مراكز الصحة النفسية المجتمعية أم لا. ثم عرّف مراكز الصحة النفسية المجتمعية. قم بالتأكيد على مجانية الخدمات.</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6</a:t>
            </a:fld>
            <a:endParaRPr lang="tr-TR"/>
          </a:p>
        </p:txBody>
      </p:sp>
    </p:spTree>
    <p:extLst>
      <p:ext uri="{BB962C8B-B14F-4D97-AF65-F5344CB8AC3E}">
        <p14:creationId xmlns:p14="http://schemas.microsoft.com/office/powerpoint/2010/main" val="294819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r" rtl="1"/>
            <a:r>
              <a:rPr lang="ar-SA" b="1" dirty="0"/>
              <a:t>ملاحظة للمدرب:</a:t>
            </a:r>
          </a:p>
          <a:p>
            <a:pPr algn="r" rtl="1"/>
            <a:r>
              <a:rPr lang="ar-SA" dirty="0"/>
              <a:t>اسأل المشاركين عما يفهمونه عند ذكر الدعم النفسي والاجتماعي. اسأل عن المواقف التي يحتاج فيها الأفراد إلى الدعم النفسي والاجتماعي. ثم عرّف الدعم النفسي والاجتماعي.</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7</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ملاحظة للمدرب:</a:t>
            </a:r>
          </a:p>
          <a:p>
            <a:pPr algn="just" rtl="1"/>
            <a:r>
              <a:rPr lang="ar-SA" dirty="0"/>
              <a:t>اسأل المشاركين عما يفهمونه عند ذكر الدعم النفسي والاجتماعي. اسأل عن المواقف التي يحتاج فيها الأفراد إلى الدعم النفسي والاجتماعي. ثم عرّف الدعم النفسي والاجتماعي.</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8</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r" rtl="1"/>
            <a:r>
              <a:rPr lang="ar-SA" b="1" dirty="0"/>
              <a:t>ملاحظة للمدرب:</a:t>
            </a:r>
          </a:p>
          <a:p>
            <a:pPr algn="r" rtl="1"/>
            <a:r>
              <a:rPr lang="ar-SA" dirty="0"/>
              <a:t>اسأل المشاركين عما يفهمونه عند ذكر الدعم النفسي والاجتماعي. اسأل عن المواقف التي يحتاج فيها الأفراد إلى الدعم النفسي والاجتماعي. ثم عرّف الدعم النفسي والاجتماعي.</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9</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r" rtl="1"/>
            <a:r>
              <a:rPr lang="ar-SA" b="1" dirty="0"/>
              <a:t>ملاحظة للمدرب:</a:t>
            </a:r>
          </a:p>
          <a:p>
            <a:pPr algn="r" rtl="1"/>
            <a:r>
              <a:rPr lang="ar-SA" dirty="0"/>
              <a:t>اسأل المشاركين عما يفهمونه عند ذكر الدعم النفسي والاجتماعي. اسأل عن المواقف التي يحتاج فيها الأفراد إلى الدعم النفسي والاجتماعي. ثم عرّف الدعم النفسي والاجتماعي.</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10</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r" rtl="1"/>
            <a:r>
              <a:rPr lang="ar-SA" b="1" dirty="0"/>
              <a:t>ملاحظة للمدرب:</a:t>
            </a:r>
          </a:p>
          <a:p>
            <a:pPr algn="r" rtl="1"/>
            <a:r>
              <a:rPr lang="ar-SA" dirty="0"/>
              <a:t>اسأل المشاركين عما يفهمونه عند ذكر الدعم النفسي والاجتماعي. اسأل عن المواقف التي يحتاج فيها الأفراد إلى الدعم النفسي والاجتماعي. ثم عرّف الدعم النفسي والاجتماعي.</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11</a:t>
            </a:fld>
            <a:endParaRPr lang="tr-TR"/>
          </a:p>
        </p:txBody>
      </p:sp>
    </p:spTree>
    <p:extLst>
      <p:ext uri="{BB962C8B-B14F-4D97-AF65-F5344CB8AC3E}">
        <p14:creationId xmlns:p14="http://schemas.microsoft.com/office/powerpoint/2010/main" val="290500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x-none" smtClean="0"/>
              <a:t>‹#›</a:t>
            </a:fld>
            <a:endParaRPr lang="x-none"/>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3"/>
          <a:stretch>
            <a:fillRect/>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36EBA158-9864-43BE-B7C7-DE2FFDDD222C}"/>
              </a:ext>
            </a:extLst>
          </p:cNvPr>
          <p:cNvSpPr/>
          <p:nvPr/>
        </p:nvSpPr>
        <p:spPr>
          <a:xfrm>
            <a:off x="1382948" y="2614951"/>
            <a:ext cx="4064541" cy="943600"/>
          </a:xfrm>
          <a:prstGeom prst="rect">
            <a:avLst/>
          </a:prstGeom>
          <a:noFill/>
          <a:ln w="25400" cap="flat" cmpd="sng" algn="ctr">
            <a:noFill/>
            <a:prstDash val="solid"/>
          </a:ln>
          <a:effectLst/>
        </p:spPr>
        <p:txBody>
          <a:bodyPr rtlCol="0" anchor="t"/>
          <a:lstStyle/>
          <a:p>
            <a:pPr marL="0" marR="0" lvl="0" indent="0" algn="justLow" defTabSz="914400" rtl="1" eaLnBrk="1" fontAlgn="auto" latinLnBrk="0" hangingPunct="1">
              <a:lnSpc>
                <a:spcPct val="100000"/>
              </a:lnSpc>
              <a:spcBef>
                <a:spcPts val="0"/>
              </a:spcBef>
              <a:spcAft>
                <a:spcPts val="0"/>
              </a:spcAft>
              <a:buClrTx/>
              <a:buSzTx/>
              <a:buFontTx/>
              <a:buNone/>
              <a:tabLst/>
              <a:defRPr/>
            </a:pPr>
            <a:r>
              <a:rPr lang="ar-SY" sz="4400" b="1" kern="0" noProof="0" dirty="0">
                <a:solidFill>
                  <a:srgbClr val="4472C4"/>
                </a:solidFill>
                <a:latin typeface="Calibri"/>
                <a:ea typeface="Times New Roman" panose="02020603050405020304" pitchFamily="18" charset="0"/>
                <a:cs typeface="Calibri" panose="020F0502020204030204" pitchFamily="34" charset="0"/>
              </a:rPr>
              <a:t>الصحة النفسية لدى الأطفال</a:t>
            </a:r>
            <a:endParaRPr kumimoji="0" lang="ar-SY" sz="4400" b="1" i="0" u="none" strike="noStrike" kern="0" cap="none" spc="0" normalizeH="0" baseline="0" noProof="0" dirty="0">
              <a:ln>
                <a:noFill/>
              </a:ln>
              <a:solidFill>
                <a:srgbClr val="4472C4"/>
              </a:solidFill>
              <a:effectLst/>
              <a:uLnTx/>
              <a:uFillTx/>
              <a:latin typeface="Calibri"/>
              <a:ea typeface="Times New Roman" panose="02020603050405020304" pitchFamily="18" charset="0"/>
              <a:cs typeface="Calibri" panose="020F0502020204030204" pitchFamily="34" charset="0"/>
            </a:endParaRPr>
          </a:p>
        </p:txBody>
      </p:sp>
      <p:sp>
        <p:nvSpPr>
          <p:cNvPr id="5"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559CF62E-39FA-4B4C-81F0-83DFC757C68D}"/>
              </a:ext>
            </a:extLst>
          </p:cNvPr>
          <p:cNvPicPr>
            <a:picLocks noChangeAspect="1"/>
          </p:cNvPicPr>
          <p:nvPr/>
        </p:nvPicPr>
        <p:blipFill>
          <a:blip r:embed="rId4"/>
          <a:stretch>
            <a:fillRect/>
          </a:stretch>
        </p:blipFill>
        <p:spPr>
          <a:xfrm>
            <a:off x="1735084" y="5746180"/>
            <a:ext cx="1067586" cy="181393"/>
          </a:xfrm>
          <a:prstGeom prst="rect">
            <a:avLst/>
          </a:prstGeom>
        </p:spPr>
      </p:pic>
      <p:sp>
        <p:nvSpPr>
          <p:cNvPr id="7" name="Dikdörtgen: Köşeleri Yuvarlatılmış 6">
            <a:extLst>
              <a:ext uri="{FF2B5EF4-FFF2-40B4-BE49-F238E27FC236}">
                <a16:creationId xmlns:a16="http://schemas.microsoft.com/office/drawing/2014/main" id="{E69EDA28-2727-4C04-AFBC-B901C5B513ED}"/>
              </a:ext>
            </a:extLst>
          </p:cNvPr>
          <p:cNvSpPr/>
          <p:nvPr/>
        </p:nvSpPr>
        <p:spPr>
          <a:xfrm>
            <a:off x="1840590" y="5742386"/>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2432076"/>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A" sz="2400" dirty="0">
                <a:solidFill>
                  <a:srgbClr val="203864"/>
                </a:solidFill>
                <a:cs typeface="Calibri"/>
              </a:rPr>
              <a:t>يقوي </a:t>
            </a:r>
            <a:r>
              <a:rPr lang="ar-SY" sz="2400" dirty="0">
                <a:solidFill>
                  <a:srgbClr val="203864"/>
                </a:solidFill>
                <a:cs typeface="Calibri"/>
              </a:rPr>
              <a:t>حليب الأم العلاقة بين الأم والطفل من خلال إقامة رابطة حب خاصة بين الأم والطفل. يوفر </a:t>
            </a:r>
            <a:r>
              <a:rPr lang="ar-SA" sz="2400" dirty="0">
                <a:solidFill>
                  <a:srgbClr val="203864"/>
                </a:solidFill>
                <a:cs typeface="Calibri"/>
              </a:rPr>
              <a:t>التواصل</a:t>
            </a:r>
            <a:r>
              <a:rPr lang="ar-SY" sz="2400" dirty="0">
                <a:solidFill>
                  <a:srgbClr val="203864"/>
                </a:solidFill>
                <a:cs typeface="Calibri"/>
              </a:rPr>
              <a:t> الحسي بين الأم والطفل الراحة النفسية للأم </a:t>
            </a:r>
            <a:r>
              <a:rPr lang="ar-SA" sz="2400" dirty="0">
                <a:solidFill>
                  <a:srgbClr val="203864"/>
                </a:solidFill>
                <a:cs typeface="Calibri"/>
              </a:rPr>
              <a:t>وا</a:t>
            </a:r>
            <a:r>
              <a:rPr lang="ar-SY" sz="2400" dirty="0">
                <a:solidFill>
                  <a:srgbClr val="203864"/>
                </a:solidFill>
                <a:cs typeface="Calibri"/>
              </a:rPr>
              <a:t>لطفل.</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يطور الرضيع الذي يحصل على حليب ا</a:t>
            </a:r>
            <a:r>
              <a:rPr lang="ar-SA" sz="2400" dirty="0">
                <a:solidFill>
                  <a:srgbClr val="203864"/>
                </a:solidFill>
                <a:cs typeface="Calibri"/>
              </a:rPr>
              <a:t>لأم </a:t>
            </a:r>
            <a:r>
              <a:rPr lang="ar-SY" sz="2400" dirty="0">
                <a:solidFill>
                  <a:srgbClr val="203864"/>
                </a:solidFill>
                <a:cs typeface="Calibri"/>
              </a:rPr>
              <a:t>إحساسا</a:t>
            </a:r>
            <a:r>
              <a:rPr lang="ar-SA" sz="2400" dirty="0">
                <a:solidFill>
                  <a:srgbClr val="203864"/>
                </a:solidFill>
                <a:cs typeface="Calibri"/>
              </a:rPr>
              <a:t>ً</a:t>
            </a:r>
            <a:r>
              <a:rPr lang="ar-SY" sz="2400" dirty="0">
                <a:solidFill>
                  <a:srgbClr val="203864"/>
                </a:solidFill>
                <a:cs typeface="Calibri"/>
              </a:rPr>
              <a:t> أكبر بالثقة تجاه بيئته</a:t>
            </a:r>
            <a:r>
              <a:rPr lang="ar-SA" sz="2400" dirty="0">
                <a:solidFill>
                  <a:srgbClr val="203864"/>
                </a:solidFill>
                <a:cs typeface="Calibri"/>
              </a:rPr>
              <a:t>.</a:t>
            </a: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فوائد حليب الأم</a:t>
            </a: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428539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3678571"/>
          </a:xfrm>
          <a:prstGeom prst="rect">
            <a:avLst/>
          </a:prstGeom>
        </p:spPr>
        <p:txBody>
          <a:bodyPr vert="horz" wrap="square" lIns="0" tIns="137795" rIns="0" bIns="0" rtlCol="0">
            <a:spAutoFit/>
          </a:bodyPr>
          <a:lstStyle/>
          <a:p>
            <a:pPr marL="355600" marR="5080" indent="-342900" algn="just" rtl="1">
              <a:spcBef>
                <a:spcPts val="300"/>
              </a:spcBef>
              <a:buFont typeface="Arial" panose="020B0604020202020204" pitchFamily="34" charset="0"/>
              <a:buChar char="•"/>
            </a:pPr>
            <a:r>
              <a:rPr lang="ar-SA" sz="2200" dirty="0">
                <a:solidFill>
                  <a:srgbClr val="203864"/>
                </a:solidFill>
                <a:cs typeface="Calibri"/>
              </a:rPr>
              <a:t>يحدث 25% من تطور</a:t>
            </a:r>
            <a:r>
              <a:rPr lang="ar-SY" sz="2200" dirty="0">
                <a:solidFill>
                  <a:srgbClr val="203864"/>
                </a:solidFill>
                <a:cs typeface="Calibri"/>
              </a:rPr>
              <a:t> الدماغ </a:t>
            </a:r>
            <a:r>
              <a:rPr lang="ar-SA" sz="2200" dirty="0">
                <a:solidFill>
                  <a:srgbClr val="203864"/>
                </a:solidFill>
                <a:cs typeface="Calibri"/>
              </a:rPr>
              <a:t>لدى</a:t>
            </a:r>
            <a:r>
              <a:rPr lang="ar-SY" sz="2200" dirty="0">
                <a:solidFill>
                  <a:srgbClr val="203864"/>
                </a:solidFill>
                <a:cs typeface="Calibri"/>
              </a:rPr>
              <a:t> </a:t>
            </a:r>
            <a:r>
              <a:rPr lang="ar-SY" sz="2200" b="1" dirty="0">
                <a:solidFill>
                  <a:srgbClr val="203864"/>
                </a:solidFill>
                <a:cs typeface="Calibri"/>
              </a:rPr>
              <a:t>الأطفال</a:t>
            </a:r>
            <a:r>
              <a:rPr lang="ar-SY" sz="2200" dirty="0">
                <a:solidFill>
                  <a:srgbClr val="203864"/>
                </a:solidFill>
                <a:cs typeface="Calibri"/>
              </a:rPr>
              <a:t> في الرحم و</a:t>
            </a:r>
            <a:r>
              <a:rPr lang="ar-SA" sz="2200" dirty="0">
                <a:solidFill>
                  <a:srgbClr val="203864"/>
                </a:solidFill>
                <a:cs typeface="Calibri"/>
              </a:rPr>
              <a:t>يكتمل </a:t>
            </a:r>
            <a:r>
              <a:rPr lang="ar-SY" sz="2200" dirty="0">
                <a:solidFill>
                  <a:srgbClr val="203864"/>
                </a:solidFill>
                <a:cs typeface="Calibri"/>
              </a:rPr>
              <a:t>90</a:t>
            </a:r>
            <a:r>
              <a:rPr lang="ar-SA" sz="2200" dirty="0">
                <a:solidFill>
                  <a:srgbClr val="203864"/>
                </a:solidFill>
                <a:cs typeface="Calibri"/>
              </a:rPr>
              <a:t>% منه </a:t>
            </a:r>
            <a:r>
              <a:rPr lang="ar-SY" sz="2200" dirty="0">
                <a:solidFill>
                  <a:srgbClr val="203864"/>
                </a:solidFill>
                <a:cs typeface="Calibri"/>
              </a:rPr>
              <a:t>في نهاية سن الخامسة.</a:t>
            </a:r>
          </a:p>
          <a:p>
            <a:pPr marL="355600" marR="5080" indent="-342900" algn="just" rtl="1">
              <a:spcBef>
                <a:spcPts val="300"/>
              </a:spcBef>
              <a:buFont typeface="Arial" panose="020B0604020202020204" pitchFamily="34" charset="0"/>
              <a:buChar char="•"/>
            </a:pPr>
            <a:r>
              <a:rPr lang="ar-SA" sz="2200" dirty="0">
                <a:solidFill>
                  <a:srgbClr val="203864"/>
                </a:solidFill>
                <a:cs typeface="Calibri"/>
              </a:rPr>
              <a:t>ت</a:t>
            </a:r>
            <a:r>
              <a:rPr lang="ar-SY" sz="2200" dirty="0">
                <a:solidFill>
                  <a:srgbClr val="203864"/>
                </a:solidFill>
                <a:cs typeface="Calibri"/>
              </a:rPr>
              <a:t>ستمر الاضطراب</a:t>
            </a:r>
            <a:r>
              <a:rPr lang="ar-SA" sz="2200" dirty="0">
                <a:solidFill>
                  <a:srgbClr val="203864"/>
                </a:solidFill>
                <a:cs typeface="Calibri"/>
              </a:rPr>
              <a:t>ات الناجمة عدم </a:t>
            </a:r>
            <a:r>
              <a:rPr lang="ar-SY" sz="2200" dirty="0">
                <a:solidFill>
                  <a:srgbClr val="203864"/>
                </a:solidFill>
                <a:cs typeface="Calibri"/>
              </a:rPr>
              <a:t>توفير العناصر الغذائية الكافية خلال فترة النمو طوال الحياة</a:t>
            </a:r>
            <a:r>
              <a:rPr lang="ar-SA" sz="2200" dirty="0">
                <a:solidFill>
                  <a:srgbClr val="203864"/>
                </a:solidFill>
                <a:cs typeface="Calibri"/>
              </a:rPr>
              <a:t> </a:t>
            </a:r>
            <a:r>
              <a:rPr lang="ar-SY" sz="2200" dirty="0">
                <a:solidFill>
                  <a:srgbClr val="203864"/>
                </a:solidFill>
                <a:cs typeface="Calibri"/>
              </a:rPr>
              <a:t>نظر</a:t>
            </a:r>
            <a:r>
              <a:rPr lang="ar-SA" sz="2200" dirty="0">
                <a:solidFill>
                  <a:srgbClr val="203864"/>
                </a:solidFill>
                <a:cs typeface="Calibri"/>
              </a:rPr>
              <a:t>اً</a:t>
            </a:r>
            <a:r>
              <a:rPr lang="ar-SY" sz="2200" dirty="0">
                <a:solidFill>
                  <a:srgbClr val="203864"/>
                </a:solidFill>
                <a:cs typeface="Calibri"/>
              </a:rPr>
              <a:t> لعدم </a:t>
            </a:r>
            <a:r>
              <a:rPr lang="ar-SA" sz="2200" dirty="0">
                <a:solidFill>
                  <a:srgbClr val="203864"/>
                </a:solidFill>
                <a:cs typeface="Calibri"/>
              </a:rPr>
              <a:t>قدرة</a:t>
            </a:r>
            <a:r>
              <a:rPr lang="ar-SY" sz="2200" dirty="0">
                <a:solidFill>
                  <a:srgbClr val="203864"/>
                </a:solidFill>
                <a:cs typeface="Calibri"/>
              </a:rPr>
              <a:t> خلايا الدماغ</a:t>
            </a:r>
            <a:r>
              <a:rPr lang="ar-SA" sz="2200" dirty="0">
                <a:solidFill>
                  <a:srgbClr val="203864"/>
                </a:solidFill>
                <a:cs typeface="Calibri"/>
              </a:rPr>
              <a:t> على التجدد.</a:t>
            </a:r>
            <a:endParaRPr lang="ar-SY" sz="2200" dirty="0">
              <a:solidFill>
                <a:srgbClr val="203864"/>
              </a:solidFill>
              <a:cs typeface="Calibri"/>
            </a:endParaRPr>
          </a:p>
          <a:p>
            <a:pPr marL="355600" marR="5080" indent="-342900" algn="just" rtl="1">
              <a:spcBef>
                <a:spcPts val="300"/>
              </a:spcBef>
              <a:buFont typeface="Arial" panose="020B0604020202020204" pitchFamily="34" charset="0"/>
              <a:buChar char="•"/>
            </a:pPr>
            <a:r>
              <a:rPr lang="ar-SY" sz="2200" dirty="0">
                <a:solidFill>
                  <a:srgbClr val="203864"/>
                </a:solidFill>
                <a:cs typeface="Calibri"/>
              </a:rPr>
              <a:t>تؤثر التغذية غير الكافية وغير المتوازنة</a:t>
            </a:r>
            <a:r>
              <a:rPr lang="ar-SA" sz="2200" dirty="0">
                <a:solidFill>
                  <a:srgbClr val="203864"/>
                </a:solidFill>
                <a:cs typeface="Calibri"/>
              </a:rPr>
              <a:t> خلال</a:t>
            </a:r>
            <a:r>
              <a:rPr lang="ar-SY" sz="2200" dirty="0">
                <a:solidFill>
                  <a:srgbClr val="203864"/>
                </a:solidFill>
                <a:cs typeface="Calibri"/>
              </a:rPr>
              <a:t> هذه الفترة سلبا</a:t>
            </a:r>
            <a:r>
              <a:rPr lang="ar-SA" sz="2200" dirty="0">
                <a:solidFill>
                  <a:srgbClr val="203864"/>
                </a:solidFill>
                <a:cs typeface="Calibri"/>
              </a:rPr>
              <a:t>ً</a:t>
            </a:r>
            <a:r>
              <a:rPr lang="ar-SY" sz="2200" dirty="0">
                <a:solidFill>
                  <a:srgbClr val="203864"/>
                </a:solidFill>
                <a:cs typeface="Calibri"/>
              </a:rPr>
              <a:t> على </a:t>
            </a:r>
            <a:r>
              <a:rPr lang="ar-SA" sz="2200" dirty="0">
                <a:solidFill>
                  <a:srgbClr val="203864"/>
                </a:solidFill>
                <a:cs typeface="Calibri"/>
              </a:rPr>
              <a:t>تطور الذكاء</a:t>
            </a:r>
            <a:r>
              <a:rPr lang="ar-SY" sz="2200" dirty="0">
                <a:solidFill>
                  <a:srgbClr val="203864"/>
                </a:solidFill>
                <a:cs typeface="Calibri"/>
              </a:rPr>
              <a:t> و</a:t>
            </a:r>
            <a:r>
              <a:rPr lang="ar-SA" sz="2200" dirty="0">
                <a:solidFill>
                  <a:srgbClr val="203864"/>
                </a:solidFill>
                <a:cs typeface="Calibri"/>
              </a:rPr>
              <a:t>مهارات</a:t>
            </a:r>
            <a:r>
              <a:rPr lang="ar-SY" sz="2200" dirty="0">
                <a:solidFill>
                  <a:srgbClr val="203864"/>
                </a:solidFill>
                <a:cs typeface="Calibri"/>
              </a:rPr>
              <a:t> التعلم </a:t>
            </a:r>
            <a:r>
              <a:rPr lang="ar-SA" sz="2200" dirty="0">
                <a:solidFill>
                  <a:srgbClr val="203864"/>
                </a:solidFill>
                <a:cs typeface="Calibri"/>
              </a:rPr>
              <a:t>إلى جانب التطور الجسدي.</a:t>
            </a: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Y" sz="2800" dirty="0">
                <a:solidFill>
                  <a:srgbClr val="203864"/>
                </a:solidFill>
                <a:cs typeface="Calibri"/>
              </a:rPr>
              <a:t>التغذية</a:t>
            </a:r>
            <a:endParaRPr lang="ar-SA" sz="2800" dirty="0">
              <a:solidFill>
                <a:srgbClr val="203864"/>
              </a:solidFill>
              <a:cs typeface="Calibri"/>
            </a:endParaRP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65585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5" name="Resim 4"/>
          <p:cNvPicPr/>
          <p:nvPr/>
        </p:nvPicPr>
        <p:blipFill rotWithShape="1">
          <a:blip r:embed="rId4">
            <a:extLst>
              <a:ext uri="{28A0092B-C50C-407E-A947-70E740481C1C}">
                <a14:useLocalDpi xmlns:a14="http://schemas.microsoft.com/office/drawing/2010/main" val="0"/>
              </a:ext>
            </a:extLst>
          </a:blip>
          <a:srcRect l="20867" t="19018" r="55852" b="13190"/>
          <a:stretch/>
        </p:blipFill>
        <p:spPr bwMode="auto">
          <a:xfrm>
            <a:off x="843281" y="1767839"/>
            <a:ext cx="2336799" cy="3892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E68402E9-C564-4637-8058-CAE1FE97A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8"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BDB47244-EED1-4FD9-9A5B-C900E30E2C72}"/>
              </a:ext>
            </a:extLst>
          </p:cNvPr>
          <p:cNvSpPr txBox="1"/>
          <p:nvPr/>
        </p:nvSpPr>
        <p:spPr>
          <a:xfrm>
            <a:off x="4572000" y="2179490"/>
            <a:ext cx="6946701" cy="3401572"/>
          </a:xfrm>
          <a:prstGeom prst="rect">
            <a:avLst/>
          </a:prstGeom>
        </p:spPr>
        <p:txBody>
          <a:bodyPr vert="horz" wrap="square" lIns="0" tIns="137795" rIns="0" bIns="0" rtlCol="0">
            <a:spAutoFit/>
          </a:bodyPr>
          <a:lstStyle/>
          <a:p>
            <a:pPr marR="5080" algn="just" rtl="1">
              <a:spcBef>
                <a:spcPts val="1200"/>
              </a:spcBef>
            </a:pPr>
            <a:r>
              <a:rPr lang="ar-SY" sz="3200" dirty="0">
                <a:solidFill>
                  <a:srgbClr val="203864"/>
                </a:solidFill>
                <a:cs typeface="Calibri"/>
              </a:rPr>
              <a:t>صورة بالرنين المغناطيسي لدماغ طفل يبلغ من العمر 14</a:t>
            </a:r>
            <a:r>
              <a:rPr lang="ar-SA" sz="3200" dirty="0">
                <a:solidFill>
                  <a:srgbClr val="203864"/>
                </a:solidFill>
                <a:cs typeface="Calibri"/>
              </a:rPr>
              <a:t> </a:t>
            </a:r>
            <a:r>
              <a:rPr lang="ar-SY" sz="3200" dirty="0">
                <a:solidFill>
                  <a:srgbClr val="203864"/>
                </a:solidFill>
                <a:cs typeface="Calibri"/>
              </a:rPr>
              <a:t>–</a:t>
            </a:r>
            <a:r>
              <a:rPr lang="ar-SA" sz="3200" dirty="0">
                <a:solidFill>
                  <a:srgbClr val="203864"/>
                </a:solidFill>
                <a:cs typeface="Calibri"/>
              </a:rPr>
              <a:t> </a:t>
            </a:r>
            <a:r>
              <a:rPr lang="ar-SY" sz="3200" dirty="0">
                <a:solidFill>
                  <a:srgbClr val="203864"/>
                </a:solidFill>
                <a:cs typeface="Calibri"/>
              </a:rPr>
              <a:t>15 شه</a:t>
            </a:r>
            <a:r>
              <a:rPr lang="ar-SA" sz="3200" dirty="0">
                <a:solidFill>
                  <a:srgbClr val="203864"/>
                </a:solidFill>
                <a:cs typeface="Calibri"/>
              </a:rPr>
              <a:t>راً وسطياً </a:t>
            </a:r>
            <a:r>
              <a:rPr lang="ar-SY" sz="3200" dirty="0">
                <a:solidFill>
                  <a:srgbClr val="203864"/>
                </a:solidFill>
                <a:cs typeface="Calibri"/>
              </a:rPr>
              <a:t>يعاني من سوء التغذية</a:t>
            </a:r>
            <a:endParaRPr lang="ar-SA" sz="3200" dirty="0">
              <a:solidFill>
                <a:srgbClr val="203864"/>
              </a:solidFill>
              <a:cs typeface="Calibri"/>
            </a:endParaRPr>
          </a:p>
          <a:p>
            <a:pPr marR="5080" algn="just" rtl="1">
              <a:spcBef>
                <a:spcPts val="1200"/>
              </a:spcBef>
            </a:pPr>
            <a:endParaRPr lang="ar-SY" sz="3200" dirty="0">
              <a:solidFill>
                <a:srgbClr val="203864"/>
              </a:solidFill>
              <a:cs typeface="Calibri"/>
            </a:endParaRPr>
          </a:p>
          <a:p>
            <a:pPr marR="5080" algn="just" rtl="1">
              <a:spcBef>
                <a:spcPts val="1200"/>
              </a:spcBef>
            </a:pPr>
            <a:r>
              <a:rPr lang="ar-SY" sz="3200" dirty="0">
                <a:solidFill>
                  <a:srgbClr val="203864"/>
                </a:solidFill>
                <a:cs typeface="Calibri"/>
              </a:rPr>
              <a:t>صورة </a:t>
            </a:r>
            <a:r>
              <a:rPr lang="ar-SA" sz="3200" dirty="0">
                <a:solidFill>
                  <a:srgbClr val="203864"/>
                </a:solidFill>
                <a:cs typeface="Calibri"/>
              </a:rPr>
              <a:t>الدماغ ب</a:t>
            </a:r>
            <a:r>
              <a:rPr lang="ar-SY" sz="3200" dirty="0">
                <a:solidFill>
                  <a:srgbClr val="203864"/>
                </a:solidFill>
                <a:cs typeface="Calibri"/>
              </a:rPr>
              <a:t>الرنين المغناطيسي </a:t>
            </a:r>
            <a:r>
              <a:rPr lang="ar-SA" sz="3200" dirty="0">
                <a:solidFill>
                  <a:srgbClr val="203864"/>
                </a:solidFill>
                <a:cs typeface="Calibri"/>
              </a:rPr>
              <a:t>التي تم التقاطها </a:t>
            </a:r>
            <a:r>
              <a:rPr lang="ar-SY" sz="3200" dirty="0">
                <a:solidFill>
                  <a:srgbClr val="203864"/>
                </a:solidFill>
                <a:cs typeface="Calibri"/>
              </a:rPr>
              <a:t>بعد علاج </a:t>
            </a:r>
            <a:r>
              <a:rPr lang="ar-SA" sz="3200" dirty="0">
                <a:solidFill>
                  <a:srgbClr val="203864"/>
                </a:solidFill>
                <a:cs typeface="Calibri"/>
              </a:rPr>
              <a:t>سوء</a:t>
            </a:r>
            <a:r>
              <a:rPr lang="ar-SY" sz="3200" dirty="0">
                <a:solidFill>
                  <a:srgbClr val="203864"/>
                </a:solidFill>
                <a:cs typeface="Calibri"/>
              </a:rPr>
              <a:t> ال</a:t>
            </a:r>
            <a:r>
              <a:rPr lang="ar-SA" sz="3200" dirty="0">
                <a:solidFill>
                  <a:srgbClr val="203864"/>
                </a:solidFill>
                <a:cs typeface="Calibri"/>
              </a:rPr>
              <a:t>تغذية</a:t>
            </a:r>
            <a:r>
              <a:rPr lang="ar-SY" sz="3200" dirty="0">
                <a:solidFill>
                  <a:srgbClr val="203864"/>
                </a:solidFill>
                <a:cs typeface="Calibri"/>
              </a:rPr>
              <a:t> وتقديم الدعم الغذائي لمدة 3 أشهر</a:t>
            </a:r>
            <a:r>
              <a:rPr lang="ar-SA" sz="3200" dirty="0">
                <a:solidFill>
                  <a:srgbClr val="203864"/>
                </a:solidFill>
                <a:cs typeface="Calibri"/>
              </a:rPr>
              <a:t>.</a:t>
            </a:r>
          </a:p>
        </p:txBody>
      </p:sp>
    </p:spTree>
    <p:extLst>
      <p:ext uri="{BB962C8B-B14F-4D97-AF65-F5344CB8AC3E}">
        <p14:creationId xmlns:p14="http://schemas.microsoft.com/office/powerpoint/2010/main" val="294661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1247136"/>
          </a:xfrm>
          <a:prstGeom prst="rect">
            <a:avLst/>
          </a:prstGeom>
        </p:spPr>
        <p:txBody>
          <a:bodyPr vert="horz" wrap="square" lIns="0" tIns="137795" rIns="0" bIns="0" rtlCol="0">
            <a:spAutoFit/>
          </a:bodyPr>
          <a:lstStyle/>
          <a:p>
            <a:pPr marL="12700" marR="5080" algn="just" rtl="1">
              <a:spcBef>
                <a:spcPts val="600"/>
              </a:spcBef>
            </a:pPr>
            <a:r>
              <a:rPr lang="ar-SA" sz="2400" dirty="0">
                <a:solidFill>
                  <a:srgbClr val="203864"/>
                </a:solidFill>
                <a:cs typeface="Calibri"/>
              </a:rPr>
              <a:t>إن </a:t>
            </a:r>
            <a:r>
              <a:rPr lang="ar-SY" sz="2400" dirty="0">
                <a:solidFill>
                  <a:srgbClr val="203864"/>
                </a:solidFill>
                <a:cs typeface="Calibri"/>
              </a:rPr>
              <a:t>إعطاء المحفزات المناسبة للطفل في الفترة المبكرة يزيد من ذكاء الطفل وقدرته على التعلم.</a:t>
            </a:r>
            <a:endParaRPr lang="ar-SA" sz="2400" dirty="0">
              <a:solidFill>
                <a:srgbClr val="203864"/>
              </a:solidFill>
              <a:cs typeface="Calibri"/>
            </a:endParaRP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التجارب</a:t>
            </a:r>
          </a:p>
        </p:txBody>
      </p:sp>
    </p:spTree>
    <p:extLst>
      <p:ext uri="{BB962C8B-B14F-4D97-AF65-F5344CB8AC3E}">
        <p14:creationId xmlns:p14="http://schemas.microsoft.com/office/powerpoint/2010/main" val="180267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2355132"/>
          </a:xfrm>
          <a:prstGeom prst="rect">
            <a:avLst/>
          </a:prstGeom>
        </p:spPr>
        <p:txBody>
          <a:bodyPr vert="horz" wrap="square" lIns="0" tIns="137795" rIns="0" bIns="0" rtlCol="0">
            <a:spAutoFit/>
          </a:bodyPr>
          <a:lstStyle/>
          <a:p>
            <a:pPr marL="12700" marR="5080" algn="just" rtl="1">
              <a:spcBef>
                <a:spcPts val="600"/>
              </a:spcBef>
            </a:pPr>
            <a:r>
              <a:rPr lang="ar-SY" sz="2400" dirty="0">
                <a:solidFill>
                  <a:srgbClr val="203864"/>
                </a:solidFill>
                <a:cs typeface="Calibri"/>
              </a:rPr>
              <a:t>في حين أن التجارب المبكرة الإيجابية تساعد دماغ الطفل على التطور بشكل جيد، فإن الطفل الذي يمتلك بنية وراثية طبيعية والذي تعرض للإهمال وسوء المعاملة يمكن أن يصاب بتخلف عقلي ومشاكل عاطفية خطيرة.</a:t>
            </a:r>
            <a:endParaRPr lang="ar-SA" sz="2400" dirty="0">
              <a:solidFill>
                <a:srgbClr val="203864"/>
              </a:solidFill>
              <a:cs typeface="Calibri"/>
            </a:endParaRP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9577BC93-CF12-6AA3-967D-4B020AD5342C}"/>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التجارب</a:t>
            </a:r>
          </a:p>
        </p:txBody>
      </p:sp>
    </p:spTree>
    <p:extLst>
      <p:ext uri="{BB962C8B-B14F-4D97-AF65-F5344CB8AC3E}">
        <p14:creationId xmlns:p14="http://schemas.microsoft.com/office/powerpoint/2010/main" val="68287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3370795"/>
          </a:xfrm>
          <a:prstGeom prst="rect">
            <a:avLst/>
          </a:prstGeom>
        </p:spPr>
        <p:txBody>
          <a:bodyPr vert="horz" wrap="square" lIns="0" tIns="137795" rIns="0" bIns="0" rtlCol="0">
            <a:spAutoFit/>
          </a:bodyPr>
          <a:lstStyle/>
          <a:p>
            <a:pPr marL="12700" marR="5080" algn="just" rtl="1">
              <a:spcBef>
                <a:spcPts val="600"/>
              </a:spcBef>
            </a:pPr>
            <a:r>
              <a:rPr lang="ar-SA" sz="2000" b="1" dirty="0">
                <a:solidFill>
                  <a:srgbClr val="203864"/>
                </a:solidFill>
                <a:cs typeface="Calibri"/>
              </a:rPr>
              <a:t>إن قضاء</a:t>
            </a:r>
            <a:r>
              <a:rPr lang="ar-SY" sz="2000" b="1" dirty="0">
                <a:solidFill>
                  <a:srgbClr val="203864"/>
                </a:solidFill>
                <a:cs typeface="Calibri"/>
              </a:rPr>
              <a:t> الوالد</a:t>
            </a:r>
            <a:r>
              <a:rPr lang="ar-SA" sz="2000" b="1" dirty="0">
                <a:solidFill>
                  <a:srgbClr val="203864"/>
                </a:solidFill>
                <a:cs typeface="Calibri"/>
              </a:rPr>
              <a:t>ي</a:t>
            </a:r>
            <a:r>
              <a:rPr lang="ar-SY" sz="2000" b="1" dirty="0">
                <a:solidFill>
                  <a:srgbClr val="203864"/>
                </a:solidFill>
                <a:cs typeface="Calibri"/>
              </a:rPr>
              <a:t>ن وقت</a:t>
            </a:r>
            <a:r>
              <a:rPr lang="ar-SA" sz="2000" b="1" dirty="0">
                <a:solidFill>
                  <a:srgbClr val="203864"/>
                </a:solidFill>
                <a:cs typeface="Calibri"/>
              </a:rPr>
              <a:t>اً</a:t>
            </a:r>
            <a:r>
              <a:rPr lang="ar-SY" sz="2000" b="1" dirty="0">
                <a:solidFill>
                  <a:srgbClr val="203864"/>
                </a:solidFill>
                <a:cs typeface="Calibri"/>
              </a:rPr>
              <a:t> مع الطفل</a:t>
            </a:r>
            <a:r>
              <a:rPr lang="ar-SA" sz="2000" b="1" dirty="0">
                <a:solidFill>
                  <a:srgbClr val="203864"/>
                </a:solidFill>
                <a:cs typeface="Calibri"/>
              </a:rPr>
              <a:t> وما يقومون به معاً:</a:t>
            </a:r>
          </a:p>
          <a:p>
            <a:pPr marL="355600" marR="5080" indent="-342900" algn="just" rtl="1">
              <a:spcBef>
                <a:spcPts val="600"/>
              </a:spcBef>
              <a:buFont typeface="Arial" panose="020B0604020202020204" pitchFamily="34" charset="0"/>
              <a:buChar char="•"/>
            </a:pPr>
            <a:r>
              <a:rPr lang="ar-SY" sz="2000" dirty="0">
                <a:solidFill>
                  <a:srgbClr val="203864"/>
                </a:solidFill>
                <a:cs typeface="Calibri"/>
              </a:rPr>
              <a:t>يقوي العلاقة بين الوالدين والطفل</a:t>
            </a:r>
          </a:p>
          <a:p>
            <a:pPr marL="355600" marR="5080" indent="-342900" algn="just" rtl="1">
              <a:spcBef>
                <a:spcPts val="600"/>
              </a:spcBef>
              <a:buFont typeface="Arial" panose="020B0604020202020204" pitchFamily="34" charset="0"/>
              <a:buChar char="•"/>
            </a:pPr>
            <a:r>
              <a:rPr lang="ar-SY" sz="2000" dirty="0">
                <a:solidFill>
                  <a:srgbClr val="203864"/>
                </a:solidFill>
                <a:cs typeface="Calibri"/>
              </a:rPr>
              <a:t>يزيد من ثقة الطفل بنفسه</a:t>
            </a:r>
          </a:p>
          <a:p>
            <a:pPr marL="355600" marR="5080" indent="-342900" algn="just" rtl="1">
              <a:spcBef>
                <a:spcPts val="600"/>
              </a:spcBef>
              <a:buFont typeface="Arial" panose="020B0604020202020204" pitchFamily="34" charset="0"/>
              <a:buChar char="•"/>
            </a:pPr>
            <a:r>
              <a:rPr lang="ar-SY" sz="2000" dirty="0">
                <a:solidFill>
                  <a:srgbClr val="203864"/>
                </a:solidFill>
                <a:cs typeface="Calibri"/>
              </a:rPr>
              <a:t>يمنح الطفل الشعور بأنه ذو قيمة ويجعله يشعر بأنه محبوب.</a:t>
            </a:r>
          </a:p>
          <a:p>
            <a:pPr marL="355600" marR="5080" indent="-342900" algn="just" rtl="1">
              <a:spcBef>
                <a:spcPts val="600"/>
              </a:spcBef>
              <a:buFont typeface="Arial" panose="020B0604020202020204" pitchFamily="34" charset="0"/>
              <a:buChar char="•"/>
            </a:pPr>
            <a:r>
              <a:rPr lang="ar-SY" sz="2000" dirty="0">
                <a:solidFill>
                  <a:srgbClr val="203864"/>
                </a:solidFill>
                <a:cs typeface="Calibri"/>
              </a:rPr>
              <a:t>ي</a:t>
            </a:r>
            <a:r>
              <a:rPr lang="ar-SA" sz="2000" dirty="0">
                <a:solidFill>
                  <a:srgbClr val="203864"/>
                </a:solidFill>
                <a:cs typeface="Calibri"/>
              </a:rPr>
              <a:t>تيح المجال</a:t>
            </a:r>
            <a:r>
              <a:rPr lang="ar-SY" sz="2000" dirty="0">
                <a:solidFill>
                  <a:srgbClr val="203864"/>
                </a:solidFill>
                <a:cs typeface="Calibri"/>
              </a:rPr>
              <a:t> </a:t>
            </a:r>
            <a:r>
              <a:rPr lang="ar-SA" sz="2000" dirty="0">
                <a:solidFill>
                  <a:srgbClr val="203864"/>
                </a:solidFill>
                <a:cs typeface="Calibri"/>
              </a:rPr>
              <a:t>للوالدين</a:t>
            </a:r>
            <a:r>
              <a:rPr lang="ar-SY" sz="2000" dirty="0">
                <a:solidFill>
                  <a:srgbClr val="203864"/>
                </a:solidFill>
                <a:cs typeface="Calibri"/>
              </a:rPr>
              <a:t> </a:t>
            </a:r>
            <a:r>
              <a:rPr lang="ar-SA" sz="2000" dirty="0">
                <a:solidFill>
                  <a:srgbClr val="203864"/>
                </a:solidFill>
                <a:cs typeface="Calibri"/>
              </a:rPr>
              <a:t>للتعرف</a:t>
            </a:r>
            <a:r>
              <a:rPr lang="ar-SY" sz="2000" dirty="0">
                <a:solidFill>
                  <a:srgbClr val="203864"/>
                </a:solidFill>
                <a:cs typeface="Calibri"/>
              </a:rPr>
              <a:t> على طفلهم</a:t>
            </a:r>
          </a:p>
          <a:p>
            <a:pPr marL="355600" marR="5080" indent="-342900" algn="just" rtl="1">
              <a:spcBef>
                <a:spcPts val="600"/>
              </a:spcBef>
              <a:buFont typeface="Arial" panose="020B0604020202020204" pitchFamily="34" charset="0"/>
              <a:buChar char="•"/>
            </a:pPr>
            <a:r>
              <a:rPr lang="ar-SY" sz="2000" dirty="0">
                <a:solidFill>
                  <a:srgbClr val="203864"/>
                </a:solidFill>
                <a:cs typeface="Calibri"/>
              </a:rPr>
              <a:t>ي</a:t>
            </a:r>
            <a:r>
              <a:rPr lang="ar-SA" sz="2000" dirty="0">
                <a:solidFill>
                  <a:srgbClr val="203864"/>
                </a:solidFill>
                <a:cs typeface="Calibri"/>
              </a:rPr>
              <a:t>تيح</a:t>
            </a:r>
            <a:r>
              <a:rPr lang="ar-SY" sz="2000" dirty="0">
                <a:solidFill>
                  <a:srgbClr val="203864"/>
                </a:solidFill>
                <a:cs typeface="Calibri"/>
              </a:rPr>
              <a:t> </a:t>
            </a:r>
            <a:r>
              <a:rPr lang="ar-SA" sz="2000" dirty="0">
                <a:solidFill>
                  <a:srgbClr val="203864"/>
                </a:solidFill>
                <a:cs typeface="Calibri"/>
              </a:rPr>
              <a:t>المجال </a:t>
            </a:r>
            <a:r>
              <a:rPr lang="ar-SY" sz="2000" dirty="0">
                <a:solidFill>
                  <a:srgbClr val="203864"/>
                </a:solidFill>
                <a:cs typeface="Calibri"/>
              </a:rPr>
              <a:t>للطفل </a:t>
            </a:r>
            <a:r>
              <a:rPr lang="ar-SA" sz="2000" dirty="0">
                <a:solidFill>
                  <a:srgbClr val="203864"/>
                </a:solidFill>
                <a:cs typeface="Calibri"/>
              </a:rPr>
              <a:t>للتعرف</a:t>
            </a:r>
            <a:r>
              <a:rPr lang="ar-SY" sz="2000" dirty="0">
                <a:solidFill>
                  <a:srgbClr val="203864"/>
                </a:solidFill>
                <a:cs typeface="Calibri"/>
              </a:rPr>
              <a:t> على والدي</a:t>
            </a:r>
            <a:r>
              <a:rPr lang="ar-SA" sz="2000" dirty="0">
                <a:solidFill>
                  <a:srgbClr val="203864"/>
                </a:solidFill>
                <a:cs typeface="Calibri"/>
              </a:rPr>
              <a:t>ه</a:t>
            </a:r>
            <a:endParaRPr lang="ar-SY" sz="2000" dirty="0">
              <a:solidFill>
                <a:srgbClr val="203864"/>
              </a:solidFill>
              <a:cs typeface="Calibri"/>
            </a:endParaRPr>
          </a:p>
          <a:p>
            <a:pPr marL="355600" marR="5080" indent="-342900" algn="just" rtl="1">
              <a:spcBef>
                <a:spcPts val="600"/>
              </a:spcBef>
              <a:buFont typeface="Arial" panose="020B0604020202020204" pitchFamily="34" charset="0"/>
              <a:buChar char="•"/>
            </a:pPr>
            <a:r>
              <a:rPr lang="ar-SY" sz="2000" dirty="0">
                <a:solidFill>
                  <a:srgbClr val="203864"/>
                </a:solidFill>
                <a:cs typeface="Calibri"/>
              </a:rPr>
              <a:t>يؤثر بشكل إيجابي على ال</a:t>
            </a:r>
            <a:r>
              <a:rPr lang="ar-SA" sz="2000" dirty="0">
                <a:solidFill>
                  <a:srgbClr val="203864"/>
                </a:solidFill>
                <a:cs typeface="Calibri"/>
              </a:rPr>
              <a:t>تطور</a:t>
            </a:r>
            <a:r>
              <a:rPr lang="ar-SY" sz="2000" dirty="0">
                <a:solidFill>
                  <a:srgbClr val="203864"/>
                </a:solidFill>
                <a:cs typeface="Calibri"/>
              </a:rPr>
              <a:t> ال</a:t>
            </a:r>
            <a:r>
              <a:rPr lang="ar-SA" sz="2000" dirty="0">
                <a:solidFill>
                  <a:srgbClr val="203864"/>
                </a:solidFill>
                <a:cs typeface="Calibri"/>
              </a:rPr>
              <a:t>ذهني</a:t>
            </a:r>
            <a:r>
              <a:rPr lang="ar-SY" sz="2000" dirty="0">
                <a:solidFill>
                  <a:srgbClr val="203864"/>
                </a:solidFill>
                <a:cs typeface="Calibri"/>
              </a:rPr>
              <a:t> والعاطفي والاجتماعي للطفل.</a:t>
            </a:r>
            <a:endParaRPr lang="ar-SA" sz="2000" dirty="0">
              <a:solidFill>
                <a:srgbClr val="203864"/>
              </a:solidFill>
              <a:cs typeface="Calibri"/>
            </a:endParaRP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1000915"/>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العلاقة الصحية بين الوالدين والطفل</a:t>
            </a: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82365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3170740"/>
          </a:xfrm>
          <a:prstGeom prst="rect">
            <a:avLst/>
          </a:prstGeom>
        </p:spPr>
        <p:txBody>
          <a:bodyPr vert="horz" wrap="square" lIns="0" tIns="137795" rIns="0" bIns="0" rtlCol="0">
            <a:spAutoFit/>
          </a:bodyPr>
          <a:lstStyle/>
          <a:p>
            <a:pPr marL="12700" marR="5080" algn="just" rtl="1">
              <a:spcBef>
                <a:spcPts val="600"/>
              </a:spcBef>
            </a:pPr>
            <a:r>
              <a:rPr lang="ar-SA" sz="2400" b="1" dirty="0">
                <a:solidFill>
                  <a:srgbClr val="203864"/>
                </a:solidFill>
                <a:cs typeface="Calibri"/>
              </a:rPr>
              <a:t>إن قضاء</a:t>
            </a:r>
            <a:r>
              <a:rPr lang="ar-SY" sz="2400" b="1" dirty="0">
                <a:solidFill>
                  <a:srgbClr val="203864"/>
                </a:solidFill>
                <a:cs typeface="Calibri"/>
              </a:rPr>
              <a:t> الوالد</a:t>
            </a:r>
            <a:r>
              <a:rPr lang="ar-SA" sz="2400" b="1" dirty="0">
                <a:solidFill>
                  <a:srgbClr val="203864"/>
                </a:solidFill>
                <a:cs typeface="Calibri"/>
              </a:rPr>
              <a:t>ي</a:t>
            </a:r>
            <a:r>
              <a:rPr lang="ar-SY" sz="2400" b="1" dirty="0">
                <a:solidFill>
                  <a:srgbClr val="203864"/>
                </a:solidFill>
                <a:cs typeface="Calibri"/>
              </a:rPr>
              <a:t>ن وقت</a:t>
            </a:r>
            <a:r>
              <a:rPr lang="ar-SA" sz="2400" b="1" dirty="0">
                <a:solidFill>
                  <a:srgbClr val="203864"/>
                </a:solidFill>
                <a:cs typeface="Calibri"/>
              </a:rPr>
              <a:t>اً</a:t>
            </a:r>
            <a:r>
              <a:rPr lang="ar-SY" sz="2400" b="1" dirty="0">
                <a:solidFill>
                  <a:srgbClr val="203864"/>
                </a:solidFill>
                <a:cs typeface="Calibri"/>
              </a:rPr>
              <a:t> مع الطفل</a:t>
            </a:r>
            <a:r>
              <a:rPr lang="ar-SA" sz="2400" b="1" dirty="0">
                <a:solidFill>
                  <a:srgbClr val="203864"/>
                </a:solidFill>
                <a:cs typeface="Calibri"/>
              </a:rPr>
              <a:t> وما يقومون به معاً:</a:t>
            </a:r>
          </a:p>
          <a:p>
            <a:pPr marL="12700" marR="5080" algn="just" rtl="1">
              <a:spcBef>
                <a:spcPts val="600"/>
              </a:spcBef>
            </a:pPr>
            <a:r>
              <a:rPr lang="ar-SY" sz="2400" dirty="0">
                <a:solidFill>
                  <a:srgbClr val="203864"/>
                </a:solidFill>
                <a:cs typeface="Calibri"/>
              </a:rPr>
              <a:t>يؤثر </a:t>
            </a:r>
            <a:r>
              <a:rPr lang="ar-SA" sz="2400" dirty="0">
                <a:solidFill>
                  <a:srgbClr val="203864"/>
                </a:solidFill>
                <a:cs typeface="Calibri"/>
              </a:rPr>
              <a:t>بشكل </a:t>
            </a:r>
            <a:r>
              <a:rPr lang="ar-SY" sz="2400" dirty="0">
                <a:solidFill>
                  <a:srgbClr val="203864"/>
                </a:solidFill>
                <a:cs typeface="Calibri"/>
              </a:rPr>
              <a:t>إيجاب</a:t>
            </a:r>
            <a:r>
              <a:rPr lang="ar-SA" sz="2400" dirty="0">
                <a:solidFill>
                  <a:srgbClr val="203864"/>
                </a:solidFill>
                <a:cs typeface="Calibri"/>
              </a:rPr>
              <a:t>ي</a:t>
            </a:r>
            <a:r>
              <a:rPr lang="ar-SY" sz="2400" dirty="0">
                <a:solidFill>
                  <a:srgbClr val="203864"/>
                </a:solidFill>
                <a:cs typeface="Calibri"/>
              </a:rPr>
              <a:t> على ال</a:t>
            </a:r>
            <a:r>
              <a:rPr lang="ar-SA" sz="2400" dirty="0">
                <a:solidFill>
                  <a:srgbClr val="203864"/>
                </a:solidFill>
                <a:cs typeface="Calibri"/>
              </a:rPr>
              <a:t>تطور</a:t>
            </a:r>
            <a:r>
              <a:rPr lang="ar-SY" sz="2400" dirty="0">
                <a:solidFill>
                  <a:srgbClr val="203864"/>
                </a:solidFill>
                <a:cs typeface="Calibri"/>
              </a:rPr>
              <a:t> ال</a:t>
            </a:r>
            <a:r>
              <a:rPr lang="ar-SA" sz="2400" dirty="0">
                <a:solidFill>
                  <a:srgbClr val="203864"/>
                </a:solidFill>
                <a:cs typeface="Calibri"/>
              </a:rPr>
              <a:t>ذهني</a:t>
            </a:r>
            <a:r>
              <a:rPr lang="ar-SY" sz="2400" dirty="0">
                <a:solidFill>
                  <a:srgbClr val="203864"/>
                </a:solidFill>
                <a:cs typeface="Calibri"/>
              </a:rPr>
              <a:t> والعاطفي والاجتماعي للطفل</a:t>
            </a:r>
            <a:r>
              <a:rPr lang="ar-SA" sz="2400" dirty="0">
                <a:solidFill>
                  <a:srgbClr val="203864"/>
                </a:solidFill>
                <a:cs typeface="Calibri"/>
              </a:rPr>
              <a:t>.</a:t>
            </a:r>
            <a:r>
              <a:rPr lang="ar-SY" sz="2400" dirty="0">
                <a:solidFill>
                  <a:srgbClr val="203864"/>
                </a:solidFill>
                <a:cs typeface="Calibri"/>
              </a:rPr>
              <a:t> من المهم جد</a:t>
            </a:r>
            <a:r>
              <a:rPr lang="ar-SA" sz="2400" dirty="0">
                <a:solidFill>
                  <a:srgbClr val="203864"/>
                </a:solidFill>
                <a:cs typeface="Calibri"/>
              </a:rPr>
              <a:t>اً</a:t>
            </a:r>
            <a:r>
              <a:rPr lang="ar-SY" sz="2400" dirty="0">
                <a:solidFill>
                  <a:srgbClr val="203864"/>
                </a:solidFill>
                <a:cs typeface="Calibri"/>
              </a:rPr>
              <a:t> أن يكون الطفل النامي في بيئة غنية بالمحفزات</a:t>
            </a:r>
            <a:r>
              <a:rPr lang="ar-SA" sz="2400" dirty="0">
                <a:solidFill>
                  <a:srgbClr val="203864"/>
                </a:solidFill>
                <a:cs typeface="Calibri"/>
              </a:rPr>
              <a:t> </a:t>
            </a:r>
            <a:r>
              <a:rPr lang="ar-SY" sz="2400" dirty="0">
                <a:solidFill>
                  <a:srgbClr val="203864"/>
                </a:solidFill>
                <a:cs typeface="Calibri"/>
              </a:rPr>
              <a:t>خاصة في السنة الأولى من العمر. توفر البيئة المحفزة للطفل العديد من الأشياء المختلفة ليفعلها وير</a:t>
            </a:r>
            <a:r>
              <a:rPr lang="ar-SA" sz="2400" dirty="0">
                <a:solidFill>
                  <a:srgbClr val="203864"/>
                </a:solidFill>
                <a:cs typeface="Calibri"/>
              </a:rPr>
              <a:t>ا</a:t>
            </a:r>
            <a:r>
              <a:rPr lang="ar-SY" sz="2400" dirty="0">
                <a:solidFill>
                  <a:srgbClr val="203864"/>
                </a:solidFill>
                <a:cs typeface="Calibri"/>
              </a:rPr>
              <a:t>ها ويسمعها ويلمسها.</a:t>
            </a:r>
            <a:endParaRPr lang="ar-SA" sz="2400" dirty="0">
              <a:solidFill>
                <a:srgbClr val="203864"/>
              </a:solidFill>
              <a:cs typeface="Calibri"/>
            </a:endParaRP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D4D06B63-44A4-B571-DC35-098C49CCBC11}"/>
              </a:ext>
            </a:extLst>
          </p:cNvPr>
          <p:cNvSpPr txBox="1"/>
          <p:nvPr/>
        </p:nvSpPr>
        <p:spPr>
          <a:xfrm>
            <a:off x="4065104" y="2192744"/>
            <a:ext cx="2586748" cy="1000915"/>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العلاقة الصحية بين الوالدين والطفل</a:t>
            </a:r>
          </a:p>
        </p:txBody>
      </p:sp>
    </p:spTree>
    <p:extLst>
      <p:ext uri="{BB962C8B-B14F-4D97-AF65-F5344CB8AC3E}">
        <p14:creationId xmlns:p14="http://schemas.microsoft.com/office/powerpoint/2010/main" val="131250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3617016"/>
          </a:xfrm>
          <a:prstGeom prst="rect">
            <a:avLst/>
          </a:prstGeom>
        </p:spPr>
        <p:txBody>
          <a:bodyPr vert="horz" wrap="square" lIns="0" tIns="137795" rIns="0" bIns="0" rtlCol="0">
            <a:spAutoFit/>
          </a:bodyPr>
          <a:lstStyle/>
          <a:p>
            <a:pPr marL="12700" marR="5080" algn="just" rtl="1">
              <a:spcBef>
                <a:spcPts val="600"/>
              </a:spcBef>
            </a:pPr>
            <a:r>
              <a:rPr lang="ar-SY" sz="2400" dirty="0">
                <a:solidFill>
                  <a:srgbClr val="203864"/>
                </a:solidFill>
                <a:cs typeface="Calibri"/>
              </a:rPr>
              <a:t>إن الحصول على دعم قوي من الأقارب وخاصة ال</a:t>
            </a:r>
            <a:r>
              <a:rPr lang="ar-SA" sz="2400" dirty="0">
                <a:solidFill>
                  <a:srgbClr val="203864"/>
                </a:solidFill>
                <a:cs typeface="Calibri"/>
              </a:rPr>
              <a:t>أزواج</a:t>
            </a:r>
            <a:r>
              <a:rPr lang="ar-SY" sz="2400" dirty="0">
                <a:solidFill>
                  <a:srgbClr val="203864"/>
                </a:solidFill>
                <a:cs typeface="Calibri"/>
              </a:rPr>
              <a:t>، يساعد النساء على تقليل مشاكلهن أثناء الحمل والولادة.</a:t>
            </a:r>
          </a:p>
          <a:p>
            <a:pPr marL="12700" marR="5080" algn="just" rtl="1">
              <a:spcBef>
                <a:spcPts val="600"/>
              </a:spcBef>
            </a:pPr>
            <a:endParaRPr lang="ar-SY" sz="2400" dirty="0">
              <a:solidFill>
                <a:srgbClr val="203864"/>
              </a:solidFill>
              <a:cs typeface="Calibri"/>
            </a:endParaRPr>
          </a:p>
          <a:p>
            <a:pPr marL="12700" marR="5080" algn="just" rtl="1">
              <a:spcBef>
                <a:spcPts val="600"/>
              </a:spcBef>
            </a:pPr>
            <a:r>
              <a:rPr lang="ar-SY" sz="2400" dirty="0">
                <a:solidFill>
                  <a:srgbClr val="203864"/>
                </a:solidFill>
                <a:cs typeface="Calibri"/>
              </a:rPr>
              <a:t>من المعروف أن </a:t>
            </a:r>
            <a:r>
              <a:rPr lang="ar-SA" sz="2400" dirty="0">
                <a:solidFill>
                  <a:srgbClr val="203864"/>
                </a:solidFill>
                <a:cs typeface="Calibri"/>
              </a:rPr>
              <a:t>أطفال</a:t>
            </a:r>
            <a:r>
              <a:rPr lang="ar-SY" sz="2400" dirty="0">
                <a:solidFill>
                  <a:srgbClr val="203864"/>
                </a:solidFill>
                <a:cs typeface="Calibri"/>
              </a:rPr>
              <a:t> الآباء المرشحين الذين يظهرون التسامح والتفاهم والاهتمام الخاص ب</a:t>
            </a:r>
            <a:r>
              <a:rPr lang="ar-SA" sz="2400" dirty="0">
                <a:solidFill>
                  <a:srgbClr val="203864"/>
                </a:solidFill>
                <a:cs typeface="Calibri"/>
              </a:rPr>
              <a:t>زوجاتهم</a:t>
            </a:r>
            <a:r>
              <a:rPr lang="ar-SY" sz="2400" dirty="0">
                <a:solidFill>
                  <a:srgbClr val="203864"/>
                </a:solidFill>
                <a:cs typeface="Calibri"/>
              </a:rPr>
              <a:t> أثناء الحمل ويهتمون ب</a:t>
            </a:r>
            <a:r>
              <a:rPr lang="ar-SA" sz="2400" dirty="0">
                <a:solidFill>
                  <a:srgbClr val="203864"/>
                </a:solidFill>
                <a:cs typeface="Calibri"/>
              </a:rPr>
              <a:t>تطور</a:t>
            </a:r>
            <a:r>
              <a:rPr lang="ar-SY" sz="2400" dirty="0">
                <a:solidFill>
                  <a:srgbClr val="203864"/>
                </a:solidFill>
                <a:cs typeface="Calibri"/>
              </a:rPr>
              <a:t> الطفل في رحم الأم ويدعمون </a:t>
            </a:r>
            <a:r>
              <a:rPr lang="ar-SA" sz="2400" dirty="0">
                <a:solidFill>
                  <a:srgbClr val="203864"/>
                </a:solidFill>
                <a:cs typeface="Calibri"/>
              </a:rPr>
              <a:t>زوجاتهم؛</a:t>
            </a:r>
            <a:r>
              <a:rPr lang="ar-SY" sz="2400" dirty="0">
                <a:solidFill>
                  <a:srgbClr val="203864"/>
                </a:solidFill>
                <a:cs typeface="Calibri"/>
              </a:rPr>
              <a:t> يتمتعون بصحة أفضل.</a:t>
            </a:r>
            <a:endParaRPr lang="ar-SA" sz="2400" dirty="0">
              <a:solidFill>
                <a:srgbClr val="203864"/>
              </a:solidFill>
              <a:cs typeface="Calibri"/>
            </a:endParaRP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1000915"/>
          </a:xfrm>
          <a:prstGeom prst="rect">
            <a:avLst/>
          </a:prstGeom>
        </p:spPr>
        <p:txBody>
          <a:bodyPr vert="horz" wrap="square" lIns="0" tIns="137795" rIns="0" bIns="0" rtlCol="0">
            <a:spAutoFit/>
          </a:bodyPr>
          <a:lstStyle/>
          <a:p>
            <a:pPr marL="12700" marR="5080" algn="r" rtl="1">
              <a:spcBef>
                <a:spcPts val="600"/>
              </a:spcBef>
            </a:pPr>
            <a:r>
              <a:rPr lang="ar-SA" sz="2800" dirty="0">
                <a:solidFill>
                  <a:srgbClr val="203864"/>
                </a:solidFill>
                <a:cs typeface="Calibri"/>
              </a:rPr>
              <a:t>العلاقات الأسرية الصحية والداعمة</a:t>
            </a: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270252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3324628"/>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Y" sz="2400" dirty="0">
                <a:solidFill>
                  <a:srgbClr val="203864"/>
                </a:solidFill>
                <a:cs typeface="Calibri"/>
              </a:rPr>
              <a:t>يتم تعلم الأبوة من خلال </a:t>
            </a:r>
            <a:r>
              <a:rPr lang="ar-SA" sz="2400" dirty="0">
                <a:solidFill>
                  <a:srgbClr val="203864"/>
                </a:solidFill>
                <a:cs typeface="Calibri"/>
              </a:rPr>
              <a:t>بذل </a:t>
            </a:r>
            <a:r>
              <a:rPr lang="ar-SY" sz="2400" dirty="0">
                <a:solidFill>
                  <a:srgbClr val="203864"/>
                </a:solidFill>
                <a:cs typeface="Calibri"/>
              </a:rPr>
              <a:t>الجهد.</a:t>
            </a: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تقوى</a:t>
            </a:r>
            <a:r>
              <a:rPr lang="ar-SY" sz="2400" dirty="0">
                <a:solidFill>
                  <a:srgbClr val="203864"/>
                </a:solidFill>
                <a:cs typeface="Calibri"/>
              </a:rPr>
              <a:t> العلاقة بين</a:t>
            </a:r>
            <a:r>
              <a:rPr lang="ar-SA" sz="2400" dirty="0">
                <a:solidFill>
                  <a:srgbClr val="203864"/>
                </a:solidFill>
                <a:cs typeface="Calibri"/>
              </a:rPr>
              <a:t> الأب</a:t>
            </a:r>
            <a:r>
              <a:rPr lang="ar-SY" sz="2400" dirty="0">
                <a:solidFill>
                  <a:srgbClr val="203864"/>
                </a:solidFill>
                <a:cs typeface="Calibri"/>
              </a:rPr>
              <a:t> وطفله</a:t>
            </a:r>
            <a:r>
              <a:rPr lang="ar-SA" sz="2400" dirty="0">
                <a:solidFill>
                  <a:srgbClr val="203864"/>
                </a:solidFill>
                <a:cs typeface="Calibri"/>
              </a:rPr>
              <a:t> في حال اعتناء الأب بطفله وتحدثه وتقبيله وشمه إياه وقضائه وقتاً معه.</a:t>
            </a:r>
            <a:endParaRPr lang="ar-SY"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يمكنه فهم احتياجات الطفل بشكل أفضل.</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إن انخراط الأب في رعاية طفله يساعده على تبني دور الأبوة بسهولة أكبر.</a:t>
            </a:r>
            <a:endParaRPr lang="ar-SA" sz="2400" dirty="0">
              <a:solidFill>
                <a:srgbClr val="203864"/>
              </a:solidFill>
              <a:cs typeface="Calibri"/>
            </a:endParaRP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B87057D0-84BA-D7AB-2F82-4BCB4839D598}"/>
              </a:ext>
            </a:extLst>
          </p:cNvPr>
          <p:cNvSpPr txBox="1"/>
          <p:nvPr/>
        </p:nvSpPr>
        <p:spPr>
          <a:xfrm>
            <a:off x="4065104" y="2192744"/>
            <a:ext cx="2586748" cy="1000915"/>
          </a:xfrm>
          <a:prstGeom prst="rect">
            <a:avLst/>
          </a:prstGeom>
        </p:spPr>
        <p:txBody>
          <a:bodyPr vert="horz" wrap="square" lIns="0" tIns="137795" rIns="0" bIns="0" rtlCol="0">
            <a:spAutoFit/>
          </a:bodyPr>
          <a:lstStyle/>
          <a:p>
            <a:pPr marL="12700" marR="5080" algn="r" rtl="1">
              <a:spcBef>
                <a:spcPts val="600"/>
              </a:spcBef>
            </a:pPr>
            <a:r>
              <a:rPr lang="ar-SA" sz="2800" dirty="0">
                <a:solidFill>
                  <a:srgbClr val="203864"/>
                </a:solidFill>
                <a:cs typeface="Calibri"/>
              </a:rPr>
              <a:t>العلاقات الأسرية الصحية والداعمة</a:t>
            </a:r>
          </a:p>
        </p:txBody>
      </p:sp>
    </p:spTree>
    <p:extLst>
      <p:ext uri="{BB962C8B-B14F-4D97-AF65-F5344CB8AC3E}">
        <p14:creationId xmlns:p14="http://schemas.microsoft.com/office/powerpoint/2010/main" val="43169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الاضطرابات التطورية النفسية في مرحلة الطفولة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631583"/>
          </a:xfrm>
          <a:prstGeom prst="rect">
            <a:avLst/>
          </a:prstGeom>
        </p:spPr>
        <p:txBody>
          <a:bodyPr vert="horz" wrap="square" lIns="0" tIns="137795" rIns="0" bIns="0" rtlCol="0">
            <a:spAutoFit/>
          </a:bodyPr>
          <a:lstStyle/>
          <a:p>
            <a:pPr marR="5080" algn="just" rtl="1">
              <a:spcBef>
                <a:spcPts val="1200"/>
              </a:spcBef>
            </a:pPr>
            <a:r>
              <a:rPr lang="ar-SA" sz="3200" dirty="0">
                <a:solidFill>
                  <a:srgbClr val="203864"/>
                </a:solidFill>
                <a:cs typeface="Calibri"/>
              </a:rPr>
              <a:t>إن التشخيص المبكر ينقذ حياة الطفل</a:t>
            </a:r>
          </a:p>
        </p:txBody>
      </p:sp>
    </p:spTree>
    <p:extLst>
      <p:ext uri="{BB962C8B-B14F-4D97-AF65-F5344CB8AC3E}">
        <p14:creationId xmlns:p14="http://schemas.microsoft.com/office/powerpoint/2010/main" val="345427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الغاية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6" name="object 4">
            <a:extLst>
              <a:ext uri="{FF2B5EF4-FFF2-40B4-BE49-F238E27FC236}">
                <a16:creationId xmlns:a16="http://schemas.microsoft.com/office/drawing/2014/main" id="{BDB47244-EED1-4FD9-9A5B-C900E30E2C72}"/>
              </a:ext>
            </a:extLst>
          </p:cNvPr>
          <p:cNvSpPr txBox="1"/>
          <p:nvPr/>
        </p:nvSpPr>
        <p:spPr>
          <a:xfrm>
            <a:off x="4572000" y="2179490"/>
            <a:ext cx="6946701" cy="2601353"/>
          </a:xfrm>
          <a:prstGeom prst="rect">
            <a:avLst/>
          </a:prstGeom>
        </p:spPr>
        <p:txBody>
          <a:bodyPr vert="horz" wrap="square" lIns="0" tIns="137795" rIns="0" bIns="0" rtlCol="0">
            <a:spAutoFit/>
          </a:bodyPr>
          <a:lstStyle/>
          <a:p>
            <a:pPr marR="5080" algn="just" rtl="1">
              <a:spcBef>
                <a:spcPts val="1200"/>
              </a:spcBef>
            </a:pPr>
            <a:r>
              <a:rPr lang="ar-SA" sz="3200" dirty="0">
                <a:solidFill>
                  <a:srgbClr val="203864"/>
                </a:solidFill>
                <a:cs typeface="Calibri"/>
              </a:rPr>
              <a:t>اكتساب </a:t>
            </a:r>
            <a:r>
              <a:rPr lang="ar-SY" sz="3200" dirty="0">
                <a:solidFill>
                  <a:srgbClr val="203864"/>
                </a:solidFill>
                <a:cs typeface="Calibri"/>
              </a:rPr>
              <a:t>المشارك</a:t>
            </a:r>
            <a:r>
              <a:rPr lang="ar-SA" sz="3200" dirty="0">
                <a:solidFill>
                  <a:srgbClr val="203864"/>
                </a:solidFill>
                <a:cs typeface="Calibri"/>
              </a:rPr>
              <a:t>ين</a:t>
            </a:r>
            <a:r>
              <a:rPr lang="ar-SY" sz="3200" dirty="0">
                <a:solidFill>
                  <a:srgbClr val="203864"/>
                </a:solidFill>
                <a:cs typeface="Calibri"/>
              </a:rPr>
              <a:t> معلومات حول الخصائص ال</a:t>
            </a:r>
            <a:r>
              <a:rPr lang="ar-SA" sz="3200" dirty="0">
                <a:solidFill>
                  <a:srgbClr val="203864"/>
                </a:solidFill>
                <a:cs typeface="Calibri"/>
              </a:rPr>
              <a:t>نفسية</a:t>
            </a:r>
            <a:r>
              <a:rPr lang="ar-SY" sz="3200" dirty="0">
                <a:solidFill>
                  <a:srgbClr val="203864"/>
                </a:solidFill>
                <a:cs typeface="Calibri"/>
              </a:rPr>
              <a:t> وال</a:t>
            </a:r>
            <a:r>
              <a:rPr lang="ar-SA" sz="3200" dirty="0">
                <a:solidFill>
                  <a:srgbClr val="203864"/>
                </a:solidFill>
                <a:cs typeface="Calibri"/>
              </a:rPr>
              <a:t>تطورية</a:t>
            </a:r>
            <a:r>
              <a:rPr lang="ar-SY" sz="3200" dirty="0">
                <a:solidFill>
                  <a:srgbClr val="203864"/>
                </a:solidFill>
                <a:cs typeface="Calibri"/>
              </a:rPr>
              <a:t> في مرحلة الطفولة والعلاقات الصحية بين الوالدين والطفل وأعراض المش</a:t>
            </a:r>
            <a:r>
              <a:rPr lang="ar-SA" sz="3200" dirty="0">
                <a:solidFill>
                  <a:srgbClr val="203864"/>
                </a:solidFill>
                <a:cs typeface="Calibri"/>
              </a:rPr>
              <a:t>ا</a:t>
            </a:r>
            <a:r>
              <a:rPr lang="ar-SY" sz="3200" dirty="0">
                <a:solidFill>
                  <a:srgbClr val="203864"/>
                </a:solidFill>
                <a:cs typeface="Calibri"/>
              </a:rPr>
              <a:t>كل ال</a:t>
            </a:r>
            <a:r>
              <a:rPr lang="ar-SA" sz="3200" dirty="0">
                <a:solidFill>
                  <a:srgbClr val="203864"/>
                </a:solidFill>
                <a:cs typeface="Calibri"/>
              </a:rPr>
              <a:t>نفسية</a:t>
            </a:r>
            <a:r>
              <a:rPr lang="ar-SY" sz="3200" dirty="0">
                <a:solidFill>
                  <a:srgbClr val="203864"/>
                </a:solidFill>
                <a:cs typeface="Calibri"/>
              </a:rPr>
              <a:t> وال</a:t>
            </a:r>
            <a:r>
              <a:rPr lang="ar-SA" sz="3200" dirty="0">
                <a:solidFill>
                  <a:srgbClr val="203864"/>
                </a:solidFill>
                <a:cs typeface="Calibri"/>
              </a:rPr>
              <a:t>تطورية</a:t>
            </a:r>
            <a:r>
              <a:rPr lang="ar-SY" sz="3200" dirty="0">
                <a:solidFill>
                  <a:srgbClr val="203864"/>
                </a:solidFill>
                <a:cs typeface="Calibri"/>
              </a:rPr>
              <a:t> في مرحلة الطفولة والم</a:t>
            </a:r>
            <a:r>
              <a:rPr lang="ar-SA" sz="3200" dirty="0">
                <a:solidFill>
                  <a:srgbClr val="203864"/>
                </a:solidFill>
                <a:cs typeface="Calibri"/>
              </a:rPr>
              <a:t>صادر</a:t>
            </a:r>
            <a:r>
              <a:rPr lang="ar-SY" sz="3200" dirty="0">
                <a:solidFill>
                  <a:srgbClr val="203864"/>
                </a:solidFill>
                <a:cs typeface="Calibri"/>
              </a:rPr>
              <a:t> التي يمكنهم الحصول على المساعدة منها</a:t>
            </a:r>
            <a:r>
              <a:rPr lang="ar-SA" sz="3200" dirty="0">
                <a:solidFill>
                  <a:srgbClr val="203864"/>
                </a:solidFill>
                <a:cs typeface="Calibri"/>
              </a:rPr>
              <a:t>.</a:t>
            </a:r>
          </a:p>
        </p:txBody>
      </p:sp>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9406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اضطرابات طيف التوحد</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124026"/>
          </a:xfrm>
          <a:prstGeom prst="rect">
            <a:avLst/>
          </a:prstGeom>
        </p:spPr>
        <p:txBody>
          <a:bodyPr vert="horz" wrap="square" lIns="0" tIns="137795" rIns="0" bIns="0" rtlCol="0">
            <a:spAutoFit/>
          </a:bodyPr>
          <a:lstStyle/>
          <a:p>
            <a:pPr marR="5080" algn="just" rtl="1">
              <a:spcBef>
                <a:spcPts val="1200"/>
              </a:spcBef>
            </a:pPr>
            <a:r>
              <a:rPr lang="ar-SY" sz="3200" dirty="0">
                <a:solidFill>
                  <a:srgbClr val="203864"/>
                </a:solidFill>
                <a:cs typeface="Calibri"/>
              </a:rPr>
              <a:t>اضطرابات طيف التوحد هي </a:t>
            </a:r>
            <a:r>
              <a:rPr lang="ar-SA" sz="3200" dirty="0">
                <a:solidFill>
                  <a:srgbClr val="203864"/>
                </a:solidFill>
                <a:cs typeface="Calibri"/>
              </a:rPr>
              <a:t>عبارة </a:t>
            </a:r>
            <a:r>
              <a:rPr lang="ar-SY" sz="3200" dirty="0">
                <a:solidFill>
                  <a:srgbClr val="203864"/>
                </a:solidFill>
                <a:cs typeface="Calibri"/>
              </a:rPr>
              <a:t>اضطراب ت</a:t>
            </a:r>
            <a:r>
              <a:rPr lang="ar-SA" sz="3200" dirty="0">
                <a:solidFill>
                  <a:srgbClr val="203864"/>
                </a:solidFill>
                <a:cs typeface="Calibri"/>
              </a:rPr>
              <a:t>طوري</a:t>
            </a:r>
            <a:r>
              <a:rPr lang="ar-SY" sz="3200" dirty="0">
                <a:solidFill>
                  <a:srgbClr val="203864"/>
                </a:solidFill>
                <a:cs typeface="Calibri"/>
              </a:rPr>
              <a:t> في الدماغ يظهر في مرحلة الطفولة المبكرة.</a:t>
            </a:r>
            <a:endParaRPr lang="ar-SA" sz="3200" dirty="0">
              <a:solidFill>
                <a:srgbClr val="203864"/>
              </a:solidFill>
              <a:cs typeface="Calibri"/>
            </a:endParaRPr>
          </a:p>
        </p:txBody>
      </p:sp>
    </p:spTree>
    <p:extLst>
      <p:ext uri="{BB962C8B-B14F-4D97-AF65-F5344CB8AC3E}">
        <p14:creationId xmlns:p14="http://schemas.microsoft.com/office/powerpoint/2010/main" val="3670774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878352"/>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يتم التشخيص من قبل الأطباء النفسيين </a:t>
            </a:r>
            <a:r>
              <a:rPr lang="ar-SA" sz="2800" dirty="0">
                <a:solidFill>
                  <a:srgbClr val="203864"/>
                </a:solidFill>
                <a:cs typeface="Calibri"/>
              </a:rPr>
              <a:t>لدى ا</a:t>
            </a:r>
            <a:r>
              <a:rPr lang="ar-SY" sz="2800" dirty="0">
                <a:solidFill>
                  <a:srgbClr val="203864"/>
                </a:solidFill>
                <a:cs typeface="Calibri"/>
              </a:rPr>
              <a:t>لأطفال والمراهقين.</a:t>
            </a:r>
          </a:p>
          <a:p>
            <a:pPr marR="5080" algn="just" rtl="1">
              <a:spcBef>
                <a:spcPts val="1200"/>
              </a:spcBef>
            </a:pPr>
            <a:r>
              <a:rPr lang="ar-SY" sz="2800" dirty="0">
                <a:solidFill>
                  <a:srgbClr val="203864"/>
                </a:solidFill>
                <a:cs typeface="Calibri"/>
              </a:rPr>
              <a:t>ومع ذلك، </a:t>
            </a:r>
            <a:r>
              <a:rPr lang="ar-SA" sz="2800" dirty="0">
                <a:solidFill>
                  <a:srgbClr val="203864"/>
                </a:solidFill>
                <a:cs typeface="Calibri"/>
              </a:rPr>
              <a:t>فإنه </a:t>
            </a:r>
            <a:r>
              <a:rPr lang="ar-SY" sz="2800" dirty="0">
                <a:solidFill>
                  <a:srgbClr val="203864"/>
                </a:solidFill>
                <a:cs typeface="Calibri"/>
              </a:rPr>
              <a:t>يتم</a:t>
            </a:r>
            <a:r>
              <a:rPr lang="ar-SA" sz="2800" dirty="0">
                <a:solidFill>
                  <a:srgbClr val="203864"/>
                </a:solidFill>
                <a:cs typeface="Calibri"/>
              </a:rPr>
              <a:t> </a:t>
            </a:r>
            <a:r>
              <a:rPr lang="ar-SY" sz="2800" dirty="0">
                <a:solidFill>
                  <a:srgbClr val="203864"/>
                </a:solidFill>
                <a:cs typeface="Calibri"/>
              </a:rPr>
              <a:t>في المناطق التي لا يتوفر فيها هؤلاء ال</a:t>
            </a:r>
            <a:r>
              <a:rPr lang="ar-SA" sz="2800" dirty="0">
                <a:solidFill>
                  <a:srgbClr val="203864"/>
                </a:solidFill>
                <a:cs typeface="Calibri"/>
              </a:rPr>
              <a:t>أخصائيون</a:t>
            </a:r>
            <a:r>
              <a:rPr lang="ar-SY" sz="2800" dirty="0">
                <a:solidFill>
                  <a:srgbClr val="203864"/>
                </a:solidFill>
                <a:cs typeface="Calibri"/>
              </a:rPr>
              <a:t>، التعرف على الأعراض التي تظهر </a:t>
            </a:r>
            <a:r>
              <a:rPr lang="ar-SA" sz="2800" dirty="0">
                <a:solidFill>
                  <a:srgbClr val="203864"/>
                </a:solidFill>
                <a:cs typeface="Calibri"/>
              </a:rPr>
              <a:t>لدى</a:t>
            </a:r>
            <a:r>
              <a:rPr lang="ar-SY" sz="2800" dirty="0">
                <a:solidFill>
                  <a:srgbClr val="203864"/>
                </a:solidFill>
                <a:cs typeface="Calibri"/>
              </a:rPr>
              <a:t> هؤلاء الأطفال من قبل أطباء الأطفال والأطباء النفسيين </a:t>
            </a:r>
            <a:r>
              <a:rPr lang="ar-SA" sz="2800" dirty="0">
                <a:solidFill>
                  <a:srgbClr val="203864"/>
                </a:solidFill>
                <a:cs typeface="Calibri"/>
              </a:rPr>
              <a:t>لدى </a:t>
            </a:r>
            <a:r>
              <a:rPr lang="ar-SY" sz="2800" dirty="0">
                <a:solidFill>
                  <a:srgbClr val="203864"/>
                </a:solidFill>
                <a:cs typeface="Calibri"/>
              </a:rPr>
              <a:t>البالغين وإحالتهم إلى ال</a:t>
            </a:r>
            <a:r>
              <a:rPr lang="ar-SA" sz="2800" dirty="0">
                <a:solidFill>
                  <a:srgbClr val="203864"/>
                </a:solidFill>
                <a:cs typeface="Calibri"/>
              </a:rPr>
              <a:t>أخصائيين</a:t>
            </a:r>
            <a:r>
              <a:rPr lang="ar-SY" sz="2800" dirty="0">
                <a:solidFill>
                  <a:srgbClr val="203864"/>
                </a:solidFill>
                <a:cs typeface="Calibri"/>
              </a:rPr>
              <a:t> ذوي الصلة.</a:t>
            </a:r>
            <a:endParaRPr lang="ar-SA" sz="2800" dirty="0">
              <a:solidFill>
                <a:srgbClr val="203864"/>
              </a:solidFill>
              <a:cs typeface="Calibri"/>
            </a:endParaRPr>
          </a:p>
        </p:txBody>
      </p:sp>
      <p:sp>
        <p:nvSpPr>
          <p:cNvPr id="2" name="Rectangle 8">
            <a:extLst>
              <a:ext uri="{FF2B5EF4-FFF2-40B4-BE49-F238E27FC236}">
                <a16:creationId xmlns:a16="http://schemas.microsoft.com/office/drawing/2014/main" id="{B0CA5FB9-63CF-54FA-398A-0D5F8C483394}"/>
              </a:ext>
            </a:extLst>
          </p:cNvPr>
          <p:cNvSpPr/>
          <p:nvPr/>
        </p:nvSpPr>
        <p:spPr>
          <a:xfrm>
            <a:off x="320843" y="2152263"/>
            <a:ext cx="3197609" cy="132343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اضطرابات طيف التوحد</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40716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262799"/>
          </a:xfrm>
          <a:prstGeom prst="rect">
            <a:avLst/>
          </a:prstGeom>
        </p:spPr>
        <p:txBody>
          <a:bodyPr vert="horz" wrap="square" lIns="0" tIns="137795" rIns="0" bIns="0" rtlCol="0">
            <a:spAutoFit/>
          </a:bodyPr>
          <a:lstStyle/>
          <a:p>
            <a:pPr marR="5080" algn="just" rtl="1">
              <a:spcBef>
                <a:spcPts val="1200"/>
              </a:spcBef>
            </a:pPr>
            <a:r>
              <a:rPr lang="ar-SY" sz="3200" dirty="0">
                <a:solidFill>
                  <a:srgbClr val="203864"/>
                </a:solidFill>
                <a:cs typeface="Calibri"/>
              </a:rPr>
              <a:t>كلما تم </a:t>
            </a:r>
            <a:r>
              <a:rPr lang="ar-SA" sz="3200" dirty="0">
                <a:solidFill>
                  <a:srgbClr val="203864"/>
                </a:solidFill>
                <a:cs typeface="Calibri"/>
              </a:rPr>
              <a:t>تشخيص</a:t>
            </a:r>
            <a:r>
              <a:rPr lang="ar-SY" sz="3200" dirty="0">
                <a:solidFill>
                  <a:srgbClr val="203864"/>
                </a:solidFill>
                <a:cs typeface="Calibri"/>
              </a:rPr>
              <a:t> التوحد في </a:t>
            </a:r>
            <a:r>
              <a:rPr lang="ar-SA" sz="3200" dirty="0">
                <a:solidFill>
                  <a:srgbClr val="203864"/>
                </a:solidFill>
                <a:cs typeface="Calibri"/>
              </a:rPr>
              <a:t>عمر</a:t>
            </a:r>
            <a:r>
              <a:rPr lang="ar-SY" sz="3200" dirty="0">
                <a:solidFill>
                  <a:srgbClr val="203864"/>
                </a:solidFill>
                <a:cs typeface="Calibri"/>
              </a:rPr>
              <a:t> </a:t>
            </a:r>
            <a:r>
              <a:rPr lang="ar-SA" sz="3200" dirty="0">
                <a:solidFill>
                  <a:srgbClr val="203864"/>
                </a:solidFill>
                <a:cs typeface="Calibri"/>
              </a:rPr>
              <a:t>أب</a:t>
            </a:r>
            <a:r>
              <a:rPr lang="ar-SY" sz="3200" dirty="0">
                <a:solidFill>
                  <a:srgbClr val="203864"/>
                </a:solidFill>
                <a:cs typeface="Calibri"/>
              </a:rPr>
              <a:t>كر و</a:t>
            </a:r>
            <a:r>
              <a:rPr lang="ar-SA" sz="3200" dirty="0">
                <a:solidFill>
                  <a:srgbClr val="203864"/>
                </a:solidFill>
                <a:cs typeface="Calibri"/>
              </a:rPr>
              <a:t>تمت إحالته </a:t>
            </a:r>
            <a:r>
              <a:rPr lang="ar-SY" sz="3200" dirty="0">
                <a:solidFill>
                  <a:srgbClr val="203864"/>
                </a:solidFill>
                <a:cs typeface="Calibri"/>
              </a:rPr>
              <a:t>بشكل مناسب</a:t>
            </a:r>
            <a:r>
              <a:rPr lang="ar-SA" sz="3200" dirty="0">
                <a:solidFill>
                  <a:srgbClr val="203864"/>
                </a:solidFill>
                <a:cs typeface="Calibri"/>
              </a:rPr>
              <a:t> فإنه</a:t>
            </a:r>
            <a:r>
              <a:rPr lang="ar-SY" sz="3200" dirty="0">
                <a:solidFill>
                  <a:srgbClr val="203864"/>
                </a:solidFill>
                <a:cs typeface="Calibri"/>
              </a:rPr>
              <a:t> يتم الحصول على نتائج أكثر إيجابية في علاجه.</a:t>
            </a:r>
          </a:p>
          <a:p>
            <a:pPr marR="5080" algn="just" rtl="1">
              <a:spcBef>
                <a:spcPts val="1200"/>
              </a:spcBef>
            </a:pPr>
            <a:r>
              <a:rPr lang="ar-SA" sz="3200" dirty="0">
                <a:solidFill>
                  <a:srgbClr val="203864"/>
                </a:solidFill>
                <a:cs typeface="Calibri"/>
              </a:rPr>
              <a:t>إن </a:t>
            </a:r>
            <a:r>
              <a:rPr lang="ar-SY" sz="3200" dirty="0">
                <a:solidFill>
                  <a:srgbClr val="203864"/>
                </a:solidFill>
                <a:cs typeface="Calibri"/>
              </a:rPr>
              <a:t>التدخل الرئيسي في التوحد هو </a:t>
            </a:r>
            <a:r>
              <a:rPr lang="ar-SA" sz="3200" dirty="0">
                <a:solidFill>
                  <a:srgbClr val="203864"/>
                </a:solidFill>
                <a:cs typeface="Calibri"/>
              </a:rPr>
              <a:t>التعليم</a:t>
            </a:r>
            <a:r>
              <a:rPr lang="ar-SY" sz="3200" dirty="0">
                <a:solidFill>
                  <a:srgbClr val="203864"/>
                </a:solidFill>
                <a:cs typeface="Calibri"/>
              </a:rPr>
              <a:t> الخاص</a:t>
            </a:r>
            <a:r>
              <a:rPr lang="ar-SA" sz="3200" dirty="0">
                <a:solidFill>
                  <a:srgbClr val="203864"/>
                </a:solidFill>
                <a:cs typeface="Calibri"/>
              </a:rPr>
              <a:t>.</a:t>
            </a:r>
          </a:p>
        </p:txBody>
      </p:sp>
      <p:sp>
        <p:nvSpPr>
          <p:cNvPr id="2" name="Rectangle 8">
            <a:extLst>
              <a:ext uri="{FF2B5EF4-FFF2-40B4-BE49-F238E27FC236}">
                <a16:creationId xmlns:a16="http://schemas.microsoft.com/office/drawing/2014/main" id="{4E893E7A-9970-293B-4ABF-091F5E2A20CA}"/>
              </a:ext>
            </a:extLst>
          </p:cNvPr>
          <p:cNvSpPr/>
          <p:nvPr/>
        </p:nvSpPr>
        <p:spPr>
          <a:xfrm>
            <a:off x="320843" y="2152263"/>
            <a:ext cx="3197609" cy="132343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اضطرابات طيف التوحد</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72453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807874"/>
            <a:ext cx="1188230" cy="201892"/>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B36CB81D-2ADB-4FE6-B274-D8660449071D}"/>
              </a:ext>
            </a:extLst>
          </p:cNvPr>
          <p:cNvSpPr/>
          <p:nvPr/>
        </p:nvSpPr>
        <p:spPr>
          <a:xfrm>
            <a:off x="1595030" y="1782843"/>
            <a:ext cx="8952950" cy="2185214"/>
          </a:xfrm>
          <a:prstGeom prst="rect">
            <a:avLst/>
          </a:prstGeom>
        </p:spPr>
        <p:txBody>
          <a:bodyPr wrap="square">
            <a:spAutoFit/>
          </a:bodyPr>
          <a:lstStyle/>
          <a:p>
            <a:pPr algn="ctr" rtl="1">
              <a:spcBef>
                <a:spcPts val="1200"/>
              </a:spcBef>
            </a:pPr>
            <a:r>
              <a:rPr lang="ar-SY" sz="3200" b="1" kern="0" dirty="0">
                <a:solidFill>
                  <a:schemeClr val="accent1">
                    <a:lumMod val="75000"/>
                  </a:schemeClr>
                </a:solidFill>
                <a:latin typeface="Calibri"/>
                <a:ea typeface="+mj-ea"/>
                <a:cs typeface="Calibri"/>
              </a:rPr>
              <a:t>لا يزال سبب اضطراب طيف التوحد مجهولاً.</a:t>
            </a:r>
          </a:p>
          <a:p>
            <a:pPr algn="ctr" rtl="1">
              <a:spcBef>
                <a:spcPts val="1200"/>
              </a:spcBef>
            </a:pPr>
            <a:endParaRPr lang="ar-SY" sz="2800" b="1" kern="0" dirty="0">
              <a:solidFill>
                <a:schemeClr val="accent1">
                  <a:lumMod val="75000"/>
                </a:schemeClr>
              </a:solidFill>
              <a:latin typeface="Calibri"/>
              <a:ea typeface="+mj-ea"/>
              <a:cs typeface="Calibri"/>
            </a:endParaRPr>
          </a:p>
          <a:p>
            <a:pPr algn="ctr" rtl="1">
              <a:spcBef>
                <a:spcPts val="1200"/>
              </a:spcBef>
            </a:pPr>
            <a:r>
              <a:rPr lang="ar-SY" sz="2800" b="1" kern="0" dirty="0">
                <a:solidFill>
                  <a:schemeClr val="accent1">
                    <a:lumMod val="75000"/>
                  </a:schemeClr>
                </a:solidFill>
                <a:latin typeface="Calibri"/>
                <a:ea typeface="+mj-ea"/>
                <a:cs typeface="Calibri"/>
              </a:rPr>
              <a:t>ومع ذلك، تظهر الأبحاث الطبية أن العوامل الوراثية تلعب دورا</a:t>
            </a:r>
            <a:r>
              <a:rPr lang="ar-SA" sz="2800" b="1" kern="0" dirty="0">
                <a:solidFill>
                  <a:schemeClr val="accent1">
                    <a:lumMod val="75000"/>
                  </a:schemeClr>
                </a:solidFill>
                <a:latin typeface="Calibri"/>
                <a:ea typeface="+mj-ea"/>
                <a:cs typeface="Calibri"/>
              </a:rPr>
              <a:t>ً</a:t>
            </a:r>
            <a:r>
              <a:rPr lang="ar-SY" sz="2800" b="1" kern="0" dirty="0">
                <a:solidFill>
                  <a:schemeClr val="accent1">
                    <a:lumMod val="75000"/>
                  </a:schemeClr>
                </a:solidFill>
                <a:latin typeface="Calibri"/>
                <a:ea typeface="+mj-ea"/>
                <a:cs typeface="Calibri"/>
              </a:rPr>
              <a:t> مهما</a:t>
            </a:r>
            <a:r>
              <a:rPr lang="ar-SA" sz="2800" b="1" kern="0" dirty="0">
                <a:solidFill>
                  <a:schemeClr val="accent1">
                    <a:lumMod val="75000"/>
                  </a:schemeClr>
                </a:solidFill>
                <a:latin typeface="Calibri"/>
                <a:ea typeface="+mj-ea"/>
                <a:cs typeface="Calibri"/>
              </a:rPr>
              <a:t>ً</a:t>
            </a:r>
            <a:r>
              <a:rPr lang="ar-SY" sz="2800" b="1" kern="0" dirty="0">
                <a:solidFill>
                  <a:schemeClr val="accent1">
                    <a:lumMod val="75000"/>
                  </a:schemeClr>
                </a:solidFill>
                <a:latin typeface="Calibri"/>
                <a:ea typeface="+mj-ea"/>
                <a:cs typeface="Calibri"/>
              </a:rPr>
              <a:t> في تكوين هذا الاضطراب و</a:t>
            </a:r>
            <a:r>
              <a:rPr lang="ar-SA" sz="2800" b="1" kern="0" dirty="0">
                <a:solidFill>
                  <a:schemeClr val="accent1">
                    <a:lumMod val="75000"/>
                  </a:schemeClr>
                </a:solidFill>
                <a:latin typeface="Calibri"/>
                <a:ea typeface="+mj-ea"/>
                <a:cs typeface="Calibri"/>
              </a:rPr>
              <a:t>إمكانية</a:t>
            </a:r>
            <a:r>
              <a:rPr lang="ar-SY" sz="2800" b="1" kern="0" dirty="0">
                <a:solidFill>
                  <a:schemeClr val="accent1">
                    <a:lumMod val="75000"/>
                  </a:schemeClr>
                </a:solidFill>
                <a:latin typeface="Calibri"/>
                <a:ea typeface="+mj-ea"/>
                <a:cs typeface="Calibri"/>
              </a:rPr>
              <a:t> لعب العوامل البيئية دورا</a:t>
            </a:r>
            <a:r>
              <a:rPr lang="ar-SA" sz="2800" b="1" kern="0" dirty="0">
                <a:solidFill>
                  <a:schemeClr val="accent1">
                    <a:lumMod val="75000"/>
                  </a:schemeClr>
                </a:solidFill>
                <a:latin typeface="Calibri"/>
                <a:ea typeface="+mj-ea"/>
                <a:cs typeface="Calibri"/>
              </a:rPr>
              <a:t>ً</a:t>
            </a:r>
            <a:r>
              <a:rPr lang="ar-SY" sz="2800" b="1" kern="0" dirty="0">
                <a:solidFill>
                  <a:schemeClr val="accent1">
                    <a:lumMod val="75000"/>
                  </a:schemeClr>
                </a:solidFill>
                <a:latin typeface="Calibri"/>
                <a:ea typeface="+mj-ea"/>
                <a:cs typeface="Calibri"/>
              </a:rPr>
              <a:t> أيض</a:t>
            </a:r>
            <a:r>
              <a:rPr lang="ar-SA" sz="2800" b="1" kern="0" dirty="0">
                <a:solidFill>
                  <a:schemeClr val="accent1">
                    <a:lumMod val="75000"/>
                  </a:schemeClr>
                </a:solidFill>
                <a:latin typeface="Calibri"/>
                <a:ea typeface="+mj-ea"/>
                <a:cs typeface="Calibri"/>
              </a:rPr>
              <a:t>اً.</a:t>
            </a:r>
            <a:endParaRPr kumimoji="0" lang="ar-SA" sz="28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Tree>
    <p:extLst>
      <p:ext uri="{BB962C8B-B14F-4D97-AF65-F5344CB8AC3E}">
        <p14:creationId xmlns:p14="http://schemas.microsoft.com/office/powerpoint/2010/main" val="267080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9" name="Resim 8">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10"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هل طفلي طفل مصاب بالتوحد؟</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BDB47244-EED1-4FD9-9A5B-C900E30E2C72}"/>
              </a:ext>
            </a:extLst>
          </p:cNvPr>
          <p:cNvSpPr txBox="1"/>
          <p:nvPr/>
        </p:nvSpPr>
        <p:spPr>
          <a:xfrm>
            <a:off x="4572000" y="2179490"/>
            <a:ext cx="6946701" cy="3370795"/>
          </a:xfrm>
          <a:prstGeom prst="rect">
            <a:avLst/>
          </a:prstGeom>
        </p:spPr>
        <p:txBody>
          <a:bodyPr vert="horz" wrap="square" lIns="0" tIns="137795" rIns="0" bIns="0" rtlCol="0">
            <a:spAutoFit/>
          </a:bodyPr>
          <a:lstStyle/>
          <a:p>
            <a:pPr marL="342900" marR="5080" indent="-342900" algn="just" rtl="1">
              <a:spcBef>
                <a:spcPts val="1200"/>
              </a:spcBef>
              <a:buFont typeface="Arial" panose="020B0604020202020204" pitchFamily="34" charset="0"/>
              <a:buChar char="•"/>
            </a:pPr>
            <a:r>
              <a:rPr lang="ar-SA" sz="2000" dirty="0">
                <a:solidFill>
                  <a:srgbClr val="203864"/>
                </a:solidFill>
                <a:cs typeface="Calibri"/>
              </a:rPr>
              <a:t>إن كان الطفل لا يناغي ولا </a:t>
            </a:r>
            <a:r>
              <a:rPr lang="ar-SY" sz="2000" dirty="0">
                <a:solidFill>
                  <a:srgbClr val="203864"/>
                </a:solidFill>
                <a:cs typeface="Calibri"/>
              </a:rPr>
              <a:t>يصدر أصواتا</a:t>
            </a:r>
            <a:r>
              <a:rPr lang="ar-SA" sz="2000" dirty="0">
                <a:solidFill>
                  <a:srgbClr val="203864"/>
                </a:solidFill>
                <a:cs typeface="Calibri"/>
              </a:rPr>
              <a:t>ً</a:t>
            </a:r>
            <a:r>
              <a:rPr lang="ar-SY" sz="2000" dirty="0">
                <a:solidFill>
                  <a:srgbClr val="203864"/>
                </a:solidFill>
                <a:cs typeface="Calibri"/>
              </a:rPr>
              <a:t> تشبه أصوات الطيور في عمر 12 شهر</a:t>
            </a:r>
            <a:r>
              <a:rPr lang="ar-SA" sz="2000" dirty="0">
                <a:solidFill>
                  <a:srgbClr val="203864"/>
                </a:solidFill>
                <a:cs typeface="Calibri"/>
              </a:rPr>
              <a:t>اً.</a:t>
            </a:r>
            <a:endParaRPr lang="ar-SY" sz="2000" dirty="0">
              <a:solidFill>
                <a:srgbClr val="203864"/>
              </a:solidFill>
              <a:cs typeface="Calibri"/>
            </a:endParaRPr>
          </a:p>
          <a:p>
            <a:pPr marL="342900" marR="5080" indent="-342900" algn="just" rtl="1">
              <a:spcBef>
                <a:spcPts val="1200"/>
              </a:spcBef>
              <a:buFont typeface="Arial" panose="020B0604020202020204" pitchFamily="34" charset="0"/>
              <a:buChar char="•"/>
            </a:pPr>
            <a:r>
              <a:rPr lang="ar-SA" sz="2000" dirty="0">
                <a:solidFill>
                  <a:srgbClr val="203864"/>
                </a:solidFill>
                <a:cs typeface="Calibri"/>
              </a:rPr>
              <a:t>إن كان ل</a:t>
            </a:r>
            <a:r>
              <a:rPr lang="ar-SY" sz="2000" dirty="0">
                <a:solidFill>
                  <a:srgbClr val="203864"/>
                </a:solidFill>
                <a:cs typeface="Calibri"/>
              </a:rPr>
              <a:t>ا يشير </a:t>
            </a:r>
            <a:r>
              <a:rPr lang="ar-SA" sz="2000" dirty="0">
                <a:solidFill>
                  <a:srgbClr val="203864"/>
                </a:solidFill>
                <a:cs typeface="Calibri"/>
              </a:rPr>
              <a:t>ولا</a:t>
            </a:r>
            <a:r>
              <a:rPr lang="ar-SY" sz="2000" dirty="0">
                <a:solidFill>
                  <a:srgbClr val="203864"/>
                </a:solidFill>
                <a:cs typeface="Calibri"/>
              </a:rPr>
              <a:t> يلوح </a:t>
            </a:r>
            <a:r>
              <a:rPr lang="ar-SA" sz="2000" dirty="0">
                <a:solidFill>
                  <a:srgbClr val="203864"/>
                </a:solidFill>
                <a:cs typeface="Calibri"/>
              </a:rPr>
              <a:t>بيده ولا</a:t>
            </a:r>
            <a:r>
              <a:rPr lang="ar-SY" sz="2000" dirty="0">
                <a:solidFill>
                  <a:srgbClr val="203864"/>
                </a:solidFill>
                <a:cs typeface="Calibri"/>
              </a:rPr>
              <a:t> يظهر الفهم على الرغم من</a:t>
            </a:r>
            <a:r>
              <a:rPr lang="ar-SA" sz="2000" dirty="0">
                <a:solidFill>
                  <a:srgbClr val="203864"/>
                </a:solidFill>
                <a:cs typeface="Calibri"/>
              </a:rPr>
              <a:t> بلوغه</a:t>
            </a:r>
            <a:r>
              <a:rPr lang="ar-SY" sz="2000" dirty="0">
                <a:solidFill>
                  <a:srgbClr val="203864"/>
                </a:solidFill>
                <a:cs typeface="Calibri"/>
              </a:rPr>
              <a:t> عمر 12 شهر</a:t>
            </a:r>
            <a:r>
              <a:rPr lang="ar-SA" sz="2000" dirty="0">
                <a:solidFill>
                  <a:srgbClr val="203864"/>
                </a:solidFill>
                <a:cs typeface="Calibri"/>
              </a:rPr>
              <a:t>اً.</a:t>
            </a:r>
            <a:endParaRPr lang="ar-SY" sz="2000" dirty="0">
              <a:solidFill>
                <a:srgbClr val="203864"/>
              </a:solidFill>
              <a:cs typeface="Calibri"/>
            </a:endParaRPr>
          </a:p>
          <a:p>
            <a:pPr marL="342900" marR="5080" indent="-342900" algn="just" rtl="1">
              <a:spcBef>
                <a:spcPts val="1200"/>
              </a:spcBef>
              <a:buFont typeface="Arial" panose="020B0604020202020204" pitchFamily="34" charset="0"/>
              <a:buChar char="•"/>
            </a:pPr>
            <a:r>
              <a:rPr lang="ar-SY" sz="2000" dirty="0">
                <a:solidFill>
                  <a:srgbClr val="203864"/>
                </a:solidFill>
                <a:cs typeface="Calibri"/>
              </a:rPr>
              <a:t>إ</a:t>
            </a:r>
            <a:r>
              <a:rPr lang="ar-SA" sz="2000" dirty="0">
                <a:solidFill>
                  <a:srgbClr val="203864"/>
                </a:solidFill>
                <a:cs typeface="Calibri"/>
              </a:rPr>
              <a:t>ن</a:t>
            </a:r>
            <a:r>
              <a:rPr lang="ar-SY" sz="2000" dirty="0">
                <a:solidFill>
                  <a:srgbClr val="203864"/>
                </a:solidFill>
                <a:cs typeface="Calibri"/>
              </a:rPr>
              <a:t> لم يبدأ في نطق الكلمات واحدة تلو الأخرى رغم </a:t>
            </a:r>
            <a:r>
              <a:rPr lang="ar-SA" sz="2000" dirty="0">
                <a:solidFill>
                  <a:srgbClr val="203864"/>
                </a:solidFill>
                <a:cs typeface="Calibri"/>
              </a:rPr>
              <a:t>بلوغه عمر</a:t>
            </a:r>
            <a:r>
              <a:rPr lang="ar-SY" sz="2000" dirty="0">
                <a:solidFill>
                  <a:srgbClr val="203864"/>
                </a:solidFill>
                <a:cs typeface="Calibri"/>
              </a:rPr>
              <a:t> 16 شهرا</a:t>
            </a:r>
            <a:r>
              <a:rPr lang="ar-SA" sz="2000" dirty="0">
                <a:solidFill>
                  <a:srgbClr val="203864"/>
                </a:solidFill>
                <a:cs typeface="Calibri"/>
              </a:rPr>
              <a:t>ً</a:t>
            </a:r>
            <a:r>
              <a:rPr lang="ar-SY" sz="2000" dirty="0">
                <a:solidFill>
                  <a:srgbClr val="203864"/>
                </a:solidFill>
                <a:cs typeface="Calibri"/>
              </a:rPr>
              <a:t> (مثل الأم</a:t>
            </a:r>
            <a:r>
              <a:rPr lang="ar-SA" sz="2000" dirty="0">
                <a:solidFill>
                  <a:srgbClr val="203864"/>
                </a:solidFill>
                <a:cs typeface="Calibri"/>
              </a:rPr>
              <a:t>، </a:t>
            </a:r>
            <a:r>
              <a:rPr lang="ar-SY" sz="2000" dirty="0">
                <a:solidFill>
                  <a:srgbClr val="203864"/>
                </a:solidFill>
                <a:cs typeface="Calibri"/>
              </a:rPr>
              <a:t>الطفل ..)،</a:t>
            </a:r>
            <a:endParaRPr lang="ar-SA" sz="2000" dirty="0">
              <a:solidFill>
                <a:srgbClr val="203864"/>
              </a:solidFill>
              <a:cs typeface="Calibri"/>
            </a:endParaRPr>
          </a:p>
          <a:p>
            <a:pPr marL="342900" marR="5080" indent="-342900" algn="just" rtl="1">
              <a:spcBef>
                <a:spcPts val="1200"/>
              </a:spcBef>
              <a:buFont typeface="Arial" panose="020B0604020202020204" pitchFamily="34" charset="0"/>
              <a:buChar char="•"/>
            </a:pPr>
            <a:r>
              <a:rPr lang="ar-SA" sz="2000" dirty="0">
                <a:solidFill>
                  <a:srgbClr val="203864"/>
                </a:solidFill>
                <a:cs typeface="Calibri"/>
              </a:rPr>
              <a:t>إن</a:t>
            </a:r>
            <a:r>
              <a:rPr lang="ar-SY" sz="2000" dirty="0">
                <a:solidFill>
                  <a:srgbClr val="203864"/>
                </a:solidFill>
                <a:cs typeface="Calibri"/>
              </a:rPr>
              <a:t> كان لا ي</a:t>
            </a:r>
            <a:r>
              <a:rPr lang="ar-SA" sz="2000" dirty="0">
                <a:solidFill>
                  <a:srgbClr val="203864"/>
                </a:solidFill>
                <a:cs typeface="Calibri"/>
              </a:rPr>
              <a:t>ستطيع</a:t>
            </a:r>
            <a:r>
              <a:rPr lang="ar-SY" sz="2000" dirty="0">
                <a:solidFill>
                  <a:srgbClr val="203864"/>
                </a:solidFill>
                <a:cs typeface="Calibri"/>
              </a:rPr>
              <a:t> تكوين جمل قصيرة من كلمتين على الأقل </a:t>
            </a:r>
            <a:r>
              <a:rPr lang="ar-SA" sz="2000" dirty="0">
                <a:solidFill>
                  <a:srgbClr val="203864"/>
                </a:solidFill>
                <a:cs typeface="Calibri"/>
              </a:rPr>
              <a:t>من تلقاء نفسه رغم بلوغه عمر 24 شهراً</a:t>
            </a:r>
            <a:r>
              <a:rPr lang="ar-SY" sz="2000" dirty="0">
                <a:solidFill>
                  <a:srgbClr val="203864"/>
                </a:solidFill>
                <a:cs typeface="Calibri"/>
              </a:rPr>
              <a:t> (وليس </a:t>
            </a:r>
            <a:r>
              <a:rPr lang="ar-SA" sz="2000" dirty="0">
                <a:solidFill>
                  <a:srgbClr val="203864"/>
                </a:solidFill>
                <a:cs typeface="Calibri"/>
              </a:rPr>
              <a:t>على</a:t>
            </a:r>
            <a:r>
              <a:rPr lang="ar-SY" sz="2000" dirty="0">
                <a:solidFill>
                  <a:srgbClr val="203864"/>
                </a:solidFill>
                <a:cs typeface="Calibri"/>
              </a:rPr>
              <a:t> شكل تكرار ما </a:t>
            </a:r>
            <a:r>
              <a:rPr lang="ar-SA" sz="2000" dirty="0">
                <a:solidFill>
                  <a:srgbClr val="203864"/>
                </a:solidFill>
                <a:cs typeface="Calibri"/>
              </a:rPr>
              <a:t>يقوله</a:t>
            </a:r>
            <a:r>
              <a:rPr lang="ar-SY" sz="2000" dirty="0">
                <a:solidFill>
                  <a:srgbClr val="203864"/>
                </a:solidFill>
                <a:cs typeface="Calibri"/>
              </a:rPr>
              <a:t> الشخص ال</a:t>
            </a:r>
            <a:r>
              <a:rPr lang="ar-SA" sz="2000" dirty="0">
                <a:solidFill>
                  <a:srgbClr val="203864"/>
                </a:solidFill>
                <a:cs typeface="Calibri"/>
              </a:rPr>
              <a:t>مقابل</a:t>
            </a:r>
            <a:r>
              <a:rPr lang="ar-SY" sz="2000" dirty="0">
                <a:solidFill>
                  <a:srgbClr val="203864"/>
                </a:solidFill>
                <a:cs typeface="Calibri"/>
              </a:rPr>
              <a:t>)،</a:t>
            </a:r>
          </a:p>
          <a:p>
            <a:pPr marL="342900" marR="5080" indent="-342900" algn="just" rtl="1">
              <a:spcBef>
                <a:spcPts val="1200"/>
              </a:spcBef>
              <a:buFont typeface="Arial" panose="020B0604020202020204" pitchFamily="34" charset="0"/>
              <a:buChar char="•"/>
            </a:pPr>
            <a:r>
              <a:rPr lang="ar-SY" sz="2000" dirty="0">
                <a:solidFill>
                  <a:srgbClr val="203864"/>
                </a:solidFill>
                <a:cs typeface="Calibri"/>
              </a:rPr>
              <a:t>إ</a:t>
            </a:r>
            <a:r>
              <a:rPr lang="ar-SA" sz="2000" dirty="0">
                <a:solidFill>
                  <a:srgbClr val="203864"/>
                </a:solidFill>
                <a:cs typeface="Calibri"/>
              </a:rPr>
              <a:t>ن</a:t>
            </a:r>
            <a:r>
              <a:rPr lang="ar-SY" sz="2000" dirty="0">
                <a:solidFill>
                  <a:srgbClr val="203864"/>
                </a:solidFill>
                <a:cs typeface="Calibri"/>
              </a:rPr>
              <a:t> حدث أي تراجع في ت</a:t>
            </a:r>
            <a:r>
              <a:rPr lang="ar-SA" sz="2000" dirty="0">
                <a:solidFill>
                  <a:srgbClr val="203864"/>
                </a:solidFill>
                <a:cs typeface="Calibri"/>
              </a:rPr>
              <a:t>طور</a:t>
            </a:r>
            <a:r>
              <a:rPr lang="ar-SY" sz="2000" dirty="0">
                <a:solidFill>
                  <a:srgbClr val="203864"/>
                </a:solidFill>
                <a:cs typeface="Calibri"/>
              </a:rPr>
              <a:t> اللغة والمهارات الاجتماعية بغض النظر عن العمر.</a:t>
            </a:r>
            <a:endParaRPr lang="ar-SA" sz="2000" dirty="0">
              <a:solidFill>
                <a:srgbClr val="203864"/>
              </a:solidFill>
              <a:cs typeface="Calibri"/>
            </a:endParaRPr>
          </a:p>
          <a:p>
            <a:pPr marR="5080" algn="just" rtl="1">
              <a:spcBef>
                <a:spcPts val="1200"/>
              </a:spcBef>
            </a:pPr>
            <a:r>
              <a:rPr lang="ar-SA" sz="2000" b="1" dirty="0">
                <a:solidFill>
                  <a:srgbClr val="203864"/>
                </a:solidFill>
                <a:cs typeface="Calibri"/>
              </a:rPr>
              <a:t>يجب تقييم الطفل من قبل الطبيب على الفور.</a:t>
            </a:r>
          </a:p>
        </p:txBody>
      </p:sp>
    </p:spTree>
    <p:extLst>
      <p:ext uri="{BB962C8B-B14F-4D97-AF65-F5344CB8AC3E}">
        <p14:creationId xmlns:p14="http://schemas.microsoft.com/office/powerpoint/2010/main" val="2293323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علاج التوحد</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6" name="object 4">
            <a:extLst>
              <a:ext uri="{FF2B5EF4-FFF2-40B4-BE49-F238E27FC236}">
                <a16:creationId xmlns:a16="http://schemas.microsoft.com/office/drawing/2014/main" id="{BDB47244-EED1-4FD9-9A5B-C900E30E2C72}"/>
              </a:ext>
            </a:extLst>
          </p:cNvPr>
          <p:cNvSpPr txBox="1"/>
          <p:nvPr/>
        </p:nvSpPr>
        <p:spPr>
          <a:xfrm>
            <a:off x="4572000" y="2179490"/>
            <a:ext cx="6946701" cy="3447739"/>
          </a:xfrm>
          <a:prstGeom prst="rect">
            <a:avLst/>
          </a:prstGeom>
        </p:spPr>
        <p:txBody>
          <a:bodyPr vert="horz" wrap="square" lIns="0" tIns="137795" rIns="0" bIns="0" rtlCol="0">
            <a:spAutoFit/>
          </a:bodyPr>
          <a:lstStyle/>
          <a:p>
            <a:pPr marR="5080" algn="just" rtl="1">
              <a:spcBef>
                <a:spcPts val="600"/>
              </a:spcBef>
            </a:pPr>
            <a:r>
              <a:rPr lang="ar-SY" sz="1900" dirty="0">
                <a:solidFill>
                  <a:srgbClr val="203864"/>
                </a:solidFill>
                <a:cs typeface="Calibri"/>
              </a:rPr>
              <a:t>العلاجات التعليمية،</a:t>
            </a:r>
          </a:p>
          <a:p>
            <a:pPr marR="5080" algn="just" rtl="1">
              <a:spcBef>
                <a:spcPts val="600"/>
              </a:spcBef>
            </a:pPr>
            <a:r>
              <a:rPr lang="ar-SY" sz="1900" dirty="0">
                <a:solidFill>
                  <a:srgbClr val="203864"/>
                </a:solidFill>
                <a:cs typeface="Calibri"/>
              </a:rPr>
              <a:t>غالبا</a:t>
            </a:r>
            <a:r>
              <a:rPr lang="ar-SA" sz="1900" dirty="0">
                <a:solidFill>
                  <a:srgbClr val="203864"/>
                </a:solidFill>
                <a:cs typeface="Calibri"/>
              </a:rPr>
              <a:t>ً</a:t>
            </a:r>
            <a:r>
              <a:rPr lang="ar-SY" sz="1900" dirty="0">
                <a:solidFill>
                  <a:srgbClr val="203864"/>
                </a:solidFill>
                <a:cs typeface="Calibri"/>
              </a:rPr>
              <a:t> ما يتم استخدام الأدوية عند وجود مشاكل سلوكية لا يمكن السيطرة عليها واضطرابات نفسية مصاحبة</a:t>
            </a:r>
            <a:r>
              <a:rPr lang="ar-SA" sz="1900" dirty="0">
                <a:solidFill>
                  <a:srgbClr val="203864"/>
                </a:solidFill>
                <a:cs typeface="Calibri"/>
              </a:rPr>
              <a:t>.</a:t>
            </a:r>
            <a:endParaRPr lang="ar-SY" sz="1900" dirty="0">
              <a:solidFill>
                <a:srgbClr val="203864"/>
              </a:solidFill>
              <a:cs typeface="Calibri"/>
            </a:endParaRPr>
          </a:p>
          <a:p>
            <a:pPr marL="342900" marR="5080" indent="-342900" algn="just" rtl="1">
              <a:spcBef>
                <a:spcPts val="600"/>
              </a:spcBef>
              <a:buFont typeface="Arial" panose="020B0604020202020204" pitchFamily="34" charset="0"/>
              <a:buChar char="•"/>
            </a:pPr>
            <a:r>
              <a:rPr lang="ar-SY" sz="1900" dirty="0">
                <a:solidFill>
                  <a:srgbClr val="203864"/>
                </a:solidFill>
                <a:cs typeface="Calibri"/>
              </a:rPr>
              <a:t>يجب أن يستمر علاج الطفل </a:t>
            </a:r>
            <a:r>
              <a:rPr lang="ar-SA" sz="1900" dirty="0">
                <a:solidFill>
                  <a:srgbClr val="203864"/>
                </a:solidFill>
                <a:cs typeface="Calibri"/>
              </a:rPr>
              <a:t>ضمن</a:t>
            </a:r>
            <a:r>
              <a:rPr lang="ar-SY" sz="1900" dirty="0">
                <a:solidFill>
                  <a:srgbClr val="203864"/>
                </a:solidFill>
                <a:cs typeface="Calibri"/>
              </a:rPr>
              <a:t> إطار برنامج المتابعة والعلاج</a:t>
            </a:r>
            <a:r>
              <a:rPr lang="ar-SA" sz="1900" dirty="0">
                <a:solidFill>
                  <a:srgbClr val="203864"/>
                </a:solidFill>
                <a:cs typeface="Calibri"/>
              </a:rPr>
              <a:t> الموضوع</a:t>
            </a:r>
            <a:r>
              <a:rPr lang="ar-SY" sz="1900" dirty="0">
                <a:solidFill>
                  <a:srgbClr val="203864"/>
                </a:solidFill>
                <a:cs typeface="Calibri"/>
              </a:rPr>
              <a:t> </a:t>
            </a:r>
            <a:r>
              <a:rPr lang="ar-SA" sz="1900" dirty="0">
                <a:solidFill>
                  <a:srgbClr val="203864"/>
                </a:solidFill>
                <a:cs typeface="Calibri"/>
              </a:rPr>
              <a:t>من قبل ا</a:t>
            </a:r>
            <a:r>
              <a:rPr lang="ar-SY" sz="1900" dirty="0">
                <a:solidFill>
                  <a:srgbClr val="203864"/>
                </a:solidFill>
                <a:cs typeface="Calibri"/>
              </a:rPr>
              <a:t>لطبيب الذي قام بالتشخيص</a:t>
            </a:r>
            <a:r>
              <a:rPr lang="ar-SA" sz="1900" dirty="0">
                <a:solidFill>
                  <a:srgbClr val="203864"/>
                </a:solidFill>
                <a:cs typeface="Calibri"/>
              </a:rPr>
              <a:t>.</a:t>
            </a:r>
            <a:endParaRPr lang="ar-SY" sz="1900" dirty="0">
              <a:solidFill>
                <a:srgbClr val="203864"/>
              </a:solidFill>
              <a:cs typeface="Calibri"/>
            </a:endParaRPr>
          </a:p>
          <a:p>
            <a:pPr marL="342900" marR="5080" indent="-342900" algn="just" rtl="1">
              <a:spcBef>
                <a:spcPts val="600"/>
              </a:spcBef>
              <a:buFont typeface="Arial" panose="020B0604020202020204" pitchFamily="34" charset="0"/>
              <a:buChar char="•"/>
            </a:pPr>
            <a:r>
              <a:rPr lang="ar-SY" sz="1900" dirty="0">
                <a:solidFill>
                  <a:srgbClr val="203864"/>
                </a:solidFill>
                <a:cs typeface="Calibri"/>
              </a:rPr>
              <a:t>يتم البدء </a:t>
            </a:r>
            <a:r>
              <a:rPr lang="ar-SA" sz="1900" dirty="0">
                <a:solidFill>
                  <a:srgbClr val="203864"/>
                </a:solidFill>
                <a:cs typeface="Calibri"/>
              </a:rPr>
              <a:t>ب</a:t>
            </a:r>
            <a:r>
              <a:rPr lang="ar-SY" sz="1900" dirty="0">
                <a:solidFill>
                  <a:srgbClr val="203864"/>
                </a:solidFill>
                <a:cs typeface="Calibri"/>
              </a:rPr>
              <a:t>برنامج تعليمي وفقا</a:t>
            </a:r>
            <a:r>
              <a:rPr lang="ar-SA" sz="1900" dirty="0">
                <a:solidFill>
                  <a:srgbClr val="203864"/>
                </a:solidFill>
                <a:cs typeface="Calibri"/>
              </a:rPr>
              <a:t>ً</a:t>
            </a:r>
            <a:r>
              <a:rPr lang="ar-SY" sz="1900" dirty="0">
                <a:solidFill>
                  <a:srgbClr val="203864"/>
                </a:solidFill>
                <a:cs typeface="Calibri"/>
              </a:rPr>
              <a:t> لخصائص نمو الطفل</a:t>
            </a:r>
            <a:r>
              <a:rPr lang="ar-SA" sz="1900" dirty="0">
                <a:solidFill>
                  <a:srgbClr val="203864"/>
                </a:solidFill>
                <a:cs typeface="Calibri"/>
              </a:rPr>
              <a:t> </a:t>
            </a:r>
            <a:r>
              <a:rPr lang="ar-SY" sz="1900" dirty="0">
                <a:solidFill>
                  <a:srgbClr val="203864"/>
                </a:solidFill>
                <a:cs typeface="Calibri"/>
              </a:rPr>
              <a:t>بعد إبلاغ الأسرة بحالة الطفل.</a:t>
            </a:r>
          </a:p>
          <a:p>
            <a:pPr marL="342900" marR="5080" indent="-342900" algn="just" rtl="1">
              <a:spcBef>
                <a:spcPts val="600"/>
              </a:spcBef>
              <a:buFont typeface="Arial" panose="020B0604020202020204" pitchFamily="34" charset="0"/>
              <a:buChar char="•"/>
            </a:pPr>
            <a:r>
              <a:rPr lang="ar-SA" sz="1900" dirty="0">
                <a:solidFill>
                  <a:srgbClr val="203864"/>
                </a:solidFill>
                <a:cs typeface="Calibri"/>
              </a:rPr>
              <a:t>ت</a:t>
            </a:r>
            <a:r>
              <a:rPr lang="ar-SY" sz="1900" dirty="0">
                <a:solidFill>
                  <a:srgbClr val="203864"/>
                </a:solidFill>
                <a:cs typeface="Calibri"/>
              </a:rPr>
              <a:t>تم مشاركة نوع التطورات الإيجابية التي يتوقعها الطبيب بشأن الطفل مع الأسرة خلال </a:t>
            </a:r>
            <a:r>
              <a:rPr lang="ar-SA" sz="1900" dirty="0">
                <a:solidFill>
                  <a:srgbClr val="203864"/>
                </a:solidFill>
                <a:cs typeface="Calibri"/>
              </a:rPr>
              <a:t>فترة </a:t>
            </a:r>
            <a:r>
              <a:rPr lang="ar-SY" sz="1900" dirty="0">
                <a:solidFill>
                  <a:srgbClr val="203864"/>
                </a:solidFill>
                <a:cs typeface="Calibri"/>
              </a:rPr>
              <a:t>البرنامج </a:t>
            </a:r>
            <a:r>
              <a:rPr lang="ar-SA" sz="1900" dirty="0">
                <a:solidFill>
                  <a:srgbClr val="203864"/>
                </a:solidFill>
                <a:cs typeface="Calibri"/>
              </a:rPr>
              <a:t>التعليمي.</a:t>
            </a:r>
            <a:endParaRPr lang="ar-SY" sz="1900" dirty="0">
              <a:solidFill>
                <a:srgbClr val="203864"/>
              </a:solidFill>
              <a:cs typeface="Calibri"/>
            </a:endParaRPr>
          </a:p>
          <a:p>
            <a:pPr marL="342900" marR="5080" indent="-342900" algn="just" rtl="1">
              <a:spcBef>
                <a:spcPts val="600"/>
              </a:spcBef>
              <a:buFont typeface="Arial" panose="020B0604020202020204" pitchFamily="34" charset="0"/>
              <a:buChar char="•"/>
            </a:pPr>
            <a:r>
              <a:rPr lang="ar-SY" sz="1900" dirty="0">
                <a:solidFill>
                  <a:srgbClr val="203864"/>
                </a:solidFill>
                <a:cs typeface="Calibri"/>
              </a:rPr>
              <a:t>و</a:t>
            </a:r>
            <a:r>
              <a:rPr lang="ar-SA" sz="1900" dirty="0">
                <a:solidFill>
                  <a:srgbClr val="203864"/>
                </a:solidFill>
                <a:cs typeface="Calibri"/>
              </a:rPr>
              <a:t>يتم </a:t>
            </a:r>
            <a:r>
              <a:rPr lang="ar-SY" sz="1900" dirty="0">
                <a:solidFill>
                  <a:srgbClr val="203864"/>
                </a:solidFill>
                <a:cs typeface="Calibri"/>
              </a:rPr>
              <a:t>خلال</a:t>
            </a:r>
            <a:r>
              <a:rPr lang="ar-SA" sz="1900" dirty="0">
                <a:solidFill>
                  <a:srgbClr val="203864"/>
                </a:solidFill>
                <a:cs typeface="Calibri"/>
              </a:rPr>
              <a:t> فترة</a:t>
            </a:r>
            <a:r>
              <a:rPr lang="ar-SY" sz="1900" dirty="0">
                <a:solidFill>
                  <a:srgbClr val="203864"/>
                </a:solidFill>
                <a:cs typeface="Calibri"/>
              </a:rPr>
              <a:t> هذا البرنامج التعليمي طويل الأمد، </a:t>
            </a:r>
            <a:r>
              <a:rPr lang="ar-SA" sz="1900" dirty="0">
                <a:solidFill>
                  <a:srgbClr val="203864"/>
                </a:solidFill>
                <a:cs typeface="Calibri"/>
              </a:rPr>
              <a:t>الاستمرار بعلاج الطفل مع </a:t>
            </a:r>
            <a:r>
              <a:rPr lang="ar-SY" sz="1900" dirty="0">
                <a:solidFill>
                  <a:srgbClr val="203864"/>
                </a:solidFill>
                <a:cs typeface="Calibri"/>
              </a:rPr>
              <a:t>فحص</a:t>
            </a:r>
            <a:r>
              <a:rPr lang="ar-SA" sz="1900" dirty="0">
                <a:solidFill>
                  <a:srgbClr val="203864"/>
                </a:solidFill>
                <a:cs typeface="Calibri"/>
              </a:rPr>
              <a:t>ه</a:t>
            </a:r>
            <a:r>
              <a:rPr lang="ar-SY" sz="1900" dirty="0">
                <a:solidFill>
                  <a:srgbClr val="203864"/>
                </a:solidFill>
                <a:cs typeface="Calibri"/>
              </a:rPr>
              <a:t> </a:t>
            </a:r>
            <a:r>
              <a:rPr lang="ar-SA" sz="1900" dirty="0">
                <a:solidFill>
                  <a:srgbClr val="203864"/>
                </a:solidFill>
                <a:cs typeface="Calibri"/>
              </a:rPr>
              <a:t>بفواصل زمنية </a:t>
            </a:r>
            <a:r>
              <a:rPr lang="ar-SY" sz="1900" dirty="0">
                <a:solidFill>
                  <a:srgbClr val="203864"/>
                </a:solidFill>
                <a:cs typeface="Calibri"/>
              </a:rPr>
              <a:t>منتظمة</a:t>
            </a:r>
            <a:r>
              <a:rPr lang="ar-SA" sz="1900" dirty="0">
                <a:solidFill>
                  <a:srgbClr val="203864"/>
                </a:solidFill>
                <a:cs typeface="Calibri"/>
              </a:rPr>
              <a:t>.</a:t>
            </a:r>
          </a:p>
        </p:txBody>
      </p:sp>
      <p:sp>
        <p:nvSpPr>
          <p:cNvPr id="2" name="Dikdörtgen: Köşeleri Yuvarlatılmış 5">
            <a:extLst>
              <a:ext uri="{FF2B5EF4-FFF2-40B4-BE49-F238E27FC236}">
                <a16:creationId xmlns:a16="http://schemas.microsoft.com/office/drawing/2014/main" id="{3E98B8A7-6613-6FFF-91F5-873A974A3758}"/>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4" name="Resim 3">
            <a:extLst>
              <a:ext uri="{FF2B5EF4-FFF2-40B4-BE49-F238E27FC236}">
                <a16:creationId xmlns:a16="http://schemas.microsoft.com/office/drawing/2014/main" id="{5166990C-D281-16CF-93D6-9E53EEB7C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8" name="Dikdörtgen: Köşeleri Yuvarlatılmış 9">
            <a:extLst>
              <a:ext uri="{FF2B5EF4-FFF2-40B4-BE49-F238E27FC236}">
                <a16:creationId xmlns:a16="http://schemas.microsoft.com/office/drawing/2014/main" id="{75C66A70-BC0E-74E9-AE7B-7276676A8202}"/>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264825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اضطراب نقص الانتباه وفرط النشاط</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032240"/>
          </a:xfrm>
          <a:prstGeom prst="rect">
            <a:avLst/>
          </a:prstGeom>
        </p:spPr>
        <p:txBody>
          <a:bodyPr vert="horz" wrap="square" lIns="0" tIns="137795" rIns="0" bIns="0" rtlCol="0">
            <a:spAutoFit/>
          </a:bodyPr>
          <a:lstStyle/>
          <a:p>
            <a:pPr marR="5080" algn="just" rtl="1">
              <a:spcBef>
                <a:spcPts val="1200"/>
              </a:spcBef>
            </a:pPr>
            <a:r>
              <a:rPr lang="ar-SY" sz="2400" dirty="0">
                <a:solidFill>
                  <a:srgbClr val="203864"/>
                </a:solidFill>
                <a:cs typeface="Calibri"/>
              </a:rPr>
              <a:t>اضطراب نقص الانتباه </a:t>
            </a:r>
            <a:r>
              <a:rPr lang="ar-SA" sz="2400" dirty="0">
                <a:solidFill>
                  <a:srgbClr val="203864"/>
                </a:solidFill>
                <a:cs typeface="Calibri"/>
              </a:rPr>
              <a:t>وفرط النشاط </a:t>
            </a:r>
            <a:r>
              <a:rPr lang="ar-SY" sz="2400" dirty="0">
                <a:solidFill>
                  <a:srgbClr val="203864"/>
                </a:solidFill>
                <a:cs typeface="Calibri"/>
              </a:rPr>
              <a:t>(</a:t>
            </a:r>
            <a:r>
              <a:rPr lang="tr-TR" sz="2400" dirty="0">
                <a:solidFill>
                  <a:srgbClr val="203864"/>
                </a:solidFill>
                <a:cs typeface="Calibri"/>
              </a:rPr>
              <a:t>ADHD</a:t>
            </a:r>
            <a:r>
              <a:rPr lang="ar-SA" sz="2400" dirty="0">
                <a:solidFill>
                  <a:srgbClr val="203864"/>
                </a:solidFill>
                <a:cs typeface="Calibri"/>
              </a:rPr>
              <a:t>)</a:t>
            </a:r>
            <a:r>
              <a:rPr lang="tr-TR" sz="2400" dirty="0">
                <a:solidFill>
                  <a:srgbClr val="203864"/>
                </a:solidFill>
                <a:cs typeface="Calibri"/>
              </a:rPr>
              <a:t>؛ </a:t>
            </a:r>
            <a:r>
              <a:rPr lang="ar-SY" sz="2400" dirty="0">
                <a:solidFill>
                  <a:srgbClr val="203864"/>
                </a:solidFill>
                <a:cs typeface="Calibri"/>
              </a:rPr>
              <a:t>هو اضطراب يبدأ في فترة النمو المبكرة ويصبح واضحا</a:t>
            </a:r>
            <a:r>
              <a:rPr lang="ar-SA" sz="2400" dirty="0">
                <a:solidFill>
                  <a:srgbClr val="203864"/>
                </a:solidFill>
                <a:cs typeface="Calibri"/>
              </a:rPr>
              <a:t>ً</a:t>
            </a:r>
            <a:r>
              <a:rPr lang="ar-SY" sz="2400" dirty="0">
                <a:solidFill>
                  <a:srgbClr val="203864"/>
                </a:solidFill>
                <a:cs typeface="Calibri"/>
              </a:rPr>
              <a:t> في فترة ما قبل المدرسة وسن المدرسة وغالبا</a:t>
            </a:r>
            <a:r>
              <a:rPr lang="ar-SA" sz="2400" dirty="0">
                <a:solidFill>
                  <a:srgbClr val="203864"/>
                </a:solidFill>
                <a:cs typeface="Calibri"/>
              </a:rPr>
              <a:t>ً</a:t>
            </a:r>
            <a:r>
              <a:rPr lang="ar-SY" sz="2400" dirty="0">
                <a:solidFill>
                  <a:srgbClr val="203864"/>
                </a:solidFill>
                <a:cs typeface="Calibri"/>
              </a:rPr>
              <a:t> ما يستمر حتى سن البلوغ.</a:t>
            </a:r>
          </a:p>
          <a:p>
            <a:pPr marR="5080" algn="just" rtl="1">
              <a:spcBef>
                <a:spcPts val="1200"/>
              </a:spcBef>
            </a:pPr>
            <a:endParaRPr lang="ar-SY" sz="2400" dirty="0">
              <a:solidFill>
                <a:srgbClr val="203864"/>
              </a:solidFill>
              <a:cs typeface="Calibri"/>
            </a:endParaRPr>
          </a:p>
          <a:p>
            <a:pPr marR="5080" algn="just" rtl="1">
              <a:spcBef>
                <a:spcPts val="1200"/>
              </a:spcBef>
            </a:pPr>
            <a:r>
              <a:rPr lang="ar-SY" sz="2400" dirty="0">
                <a:solidFill>
                  <a:srgbClr val="203864"/>
                </a:solidFill>
                <a:cs typeface="Calibri"/>
              </a:rPr>
              <a:t>يعاني الطفل من صعوبة في التحكم في سلوكه والحفاظ على الانتباه. يُعد فرط النشاط أمرا</a:t>
            </a:r>
            <a:r>
              <a:rPr lang="ar-SA" sz="2400" dirty="0">
                <a:solidFill>
                  <a:srgbClr val="203864"/>
                </a:solidFill>
                <a:cs typeface="Calibri"/>
              </a:rPr>
              <a:t>ً</a:t>
            </a:r>
            <a:r>
              <a:rPr lang="ar-SY" sz="2400" dirty="0">
                <a:solidFill>
                  <a:srgbClr val="203864"/>
                </a:solidFill>
                <a:cs typeface="Calibri"/>
              </a:rPr>
              <a:t> شائعا</a:t>
            </a:r>
            <a:r>
              <a:rPr lang="ar-SA" sz="2400" dirty="0">
                <a:solidFill>
                  <a:srgbClr val="203864"/>
                </a:solidFill>
                <a:cs typeface="Calibri"/>
              </a:rPr>
              <a:t>ً</a:t>
            </a:r>
            <a:r>
              <a:rPr lang="ar-SY" sz="2400" dirty="0">
                <a:solidFill>
                  <a:srgbClr val="203864"/>
                </a:solidFill>
                <a:cs typeface="Calibri"/>
              </a:rPr>
              <a:t>، ولكن قد يعاني بعض الأطفال</a:t>
            </a:r>
            <a:r>
              <a:rPr lang="ar-SA" sz="2400" dirty="0">
                <a:solidFill>
                  <a:srgbClr val="203864"/>
                </a:solidFill>
                <a:cs typeface="Calibri"/>
              </a:rPr>
              <a:t> أيضاً </a:t>
            </a:r>
            <a:r>
              <a:rPr lang="ar-SY" sz="2400" dirty="0">
                <a:solidFill>
                  <a:srgbClr val="203864"/>
                </a:solidFill>
                <a:cs typeface="Calibri"/>
              </a:rPr>
              <a:t>من مشاكل الانتباه فقط دون </a:t>
            </a:r>
            <a:r>
              <a:rPr lang="ar-SA" sz="2400" dirty="0">
                <a:solidFill>
                  <a:srgbClr val="203864"/>
                </a:solidFill>
                <a:cs typeface="Calibri"/>
              </a:rPr>
              <a:t>وجود </a:t>
            </a:r>
            <a:r>
              <a:rPr lang="ar-SY" sz="2400" dirty="0">
                <a:solidFill>
                  <a:srgbClr val="203864"/>
                </a:solidFill>
                <a:cs typeface="Calibri"/>
              </a:rPr>
              <a:t>فرط النشاط.</a:t>
            </a:r>
            <a:endParaRPr lang="ar-SA" sz="2400" dirty="0">
              <a:solidFill>
                <a:srgbClr val="203864"/>
              </a:solidFill>
              <a:cs typeface="Calibri"/>
            </a:endParaRPr>
          </a:p>
        </p:txBody>
      </p:sp>
    </p:spTree>
    <p:extLst>
      <p:ext uri="{BB962C8B-B14F-4D97-AF65-F5344CB8AC3E}">
        <p14:creationId xmlns:p14="http://schemas.microsoft.com/office/powerpoint/2010/main" val="823677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3539430"/>
          </a:xfrm>
          <a:prstGeom prst="rect">
            <a:avLst/>
          </a:prstGeom>
        </p:spPr>
        <p:txBody>
          <a:bodyPr wrap="square">
            <a:spAutoFit/>
          </a:bodyPr>
          <a:lstStyle/>
          <a:p>
            <a:pPr algn="ctr" rtl="1"/>
            <a:r>
              <a:rPr lang="ar-SY" sz="2800" b="1" kern="0" noProof="0" dirty="0">
                <a:solidFill>
                  <a:schemeClr val="bg1"/>
                </a:solidFill>
                <a:latin typeface="Calibri"/>
                <a:ea typeface="+mj-ea"/>
                <a:cs typeface="Calibri"/>
              </a:rPr>
              <a:t>إ</a:t>
            </a:r>
            <a:r>
              <a:rPr lang="ar-SA" sz="2800" b="1" kern="0" dirty="0">
                <a:solidFill>
                  <a:schemeClr val="bg1"/>
                </a:solidFill>
                <a:latin typeface="Calibri"/>
                <a:ea typeface="+mj-ea"/>
                <a:cs typeface="Calibri"/>
              </a:rPr>
              <a:t>ن</a:t>
            </a:r>
            <a:r>
              <a:rPr lang="ar-SA" sz="2800" b="1" kern="0" noProof="0" dirty="0">
                <a:solidFill>
                  <a:schemeClr val="bg1"/>
                </a:solidFill>
                <a:latin typeface="Calibri"/>
                <a:ea typeface="+mj-ea"/>
                <a:cs typeface="Calibri"/>
              </a:rPr>
              <a:t> </a:t>
            </a:r>
            <a:r>
              <a:rPr lang="ar-SY" sz="2800" b="1" kern="0" noProof="0" dirty="0">
                <a:solidFill>
                  <a:schemeClr val="bg1"/>
                </a:solidFill>
                <a:latin typeface="Calibri"/>
                <a:ea typeface="+mj-ea"/>
                <a:cs typeface="Calibri"/>
              </a:rPr>
              <a:t>كان طفلك يعاني من بعض الأعراض بشكل مكثف و</a:t>
            </a:r>
            <a:r>
              <a:rPr lang="ar-SA" sz="2800" b="1" kern="0" noProof="0" dirty="0">
                <a:solidFill>
                  <a:schemeClr val="bg1"/>
                </a:solidFill>
                <a:latin typeface="Calibri"/>
                <a:ea typeface="+mj-ea"/>
                <a:cs typeface="Calibri"/>
              </a:rPr>
              <a:t>شوهدت</a:t>
            </a:r>
            <a:r>
              <a:rPr lang="ar-SY" sz="2800" b="1" kern="0" noProof="0" dirty="0">
                <a:solidFill>
                  <a:schemeClr val="bg1"/>
                </a:solidFill>
                <a:latin typeface="Calibri"/>
                <a:ea typeface="+mj-ea"/>
                <a:cs typeface="Calibri"/>
              </a:rPr>
              <a:t> هذه ال</a:t>
            </a:r>
            <a:r>
              <a:rPr lang="ar-SA" sz="2800" b="1" kern="0" noProof="0" dirty="0">
                <a:solidFill>
                  <a:schemeClr val="bg1"/>
                </a:solidFill>
                <a:latin typeface="Calibri"/>
                <a:ea typeface="+mj-ea"/>
                <a:cs typeface="Calibri"/>
              </a:rPr>
              <a:t>أعراض</a:t>
            </a:r>
            <a:r>
              <a:rPr lang="ar-SY" sz="2800" b="1" kern="0" noProof="0" dirty="0">
                <a:solidFill>
                  <a:schemeClr val="bg1"/>
                </a:solidFill>
                <a:latin typeface="Calibri"/>
                <a:ea typeface="+mj-ea"/>
                <a:cs typeface="Calibri"/>
              </a:rPr>
              <a:t> في أكثر من مكان مثل المنزل أو المدرس</a:t>
            </a:r>
            <a:r>
              <a:rPr lang="ar-SA" sz="2800" b="1" kern="0" noProof="0" dirty="0">
                <a:solidFill>
                  <a:schemeClr val="bg1"/>
                </a:solidFill>
                <a:latin typeface="Calibri"/>
                <a:ea typeface="+mj-ea"/>
                <a:cs typeface="Calibri"/>
              </a:rPr>
              <a:t>ة،</a:t>
            </a:r>
            <a:r>
              <a:rPr lang="ar-SY" sz="2800" b="1" kern="0" noProof="0" dirty="0">
                <a:solidFill>
                  <a:schemeClr val="bg1"/>
                </a:solidFill>
                <a:latin typeface="Calibri"/>
                <a:ea typeface="+mj-ea"/>
                <a:cs typeface="Calibri"/>
              </a:rPr>
              <a:t> </a:t>
            </a:r>
            <a:r>
              <a:rPr lang="ar-SA" sz="2800" b="1" kern="0" dirty="0">
                <a:solidFill>
                  <a:schemeClr val="bg1"/>
                </a:solidFill>
                <a:latin typeface="Calibri"/>
                <a:ea typeface="+mj-ea"/>
                <a:cs typeface="Calibri"/>
              </a:rPr>
              <a:t>قم باستشارة</a:t>
            </a:r>
            <a:r>
              <a:rPr lang="ar-SY" sz="2800" b="1" kern="0" noProof="0" dirty="0">
                <a:solidFill>
                  <a:schemeClr val="bg1"/>
                </a:solidFill>
                <a:latin typeface="Calibri"/>
                <a:ea typeface="+mj-ea"/>
                <a:cs typeface="Calibri"/>
              </a:rPr>
              <a:t> أقرب أخصائي </a:t>
            </a:r>
            <a:r>
              <a:rPr lang="ar-SA" sz="2800" b="1" kern="0" noProof="0" dirty="0">
                <a:solidFill>
                  <a:schemeClr val="bg1"/>
                </a:solidFill>
                <a:latin typeface="Calibri"/>
                <a:ea typeface="+mj-ea"/>
                <a:cs typeface="Calibri"/>
              </a:rPr>
              <a:t>ل</a:t>
            </a:r>
            <a:r>
              <a:rPr lang="ar-SY" sz="2800" b="1" kern="0" noProof="0" dirty="0">
                <a:solidFill>
                  <a:schemeClr val="bg1"/>
                </a:solidFill>
                <a:latin typeface="Calibri"/>
                <a:ea typeface="+mj-ea"/>
                <a:cs typeface="Calibri"/>
              </a:rPr>
              <a:t>لصحة ال</a:t>
            </a:r>
            <a:r>
              <a:rPr lang="ar-SA" sz="2800" b="1" kern="0" dirty="0">
                <a:solidFill>
                  <a:schemeClr val="bg1"/>
                </a:solidFill>
                <a:latin typeface="Calibri"/>
                <a:ea typeface="+mj-ea"/>
                <a:cs typeface="Calibri"/>
              </a:rPr>
              <a:t>نفسية</a:t>
            </a:r>
            <a:r>
              <a:rPr lang="ar-SY" sz="2800" b="1" kern="0" noProof="0" dirty="0">
                <a:solidFill>
                  <a:schemeClr val="bg1"/>
                </a:solidFill>
                <a:latin typeface="Calibri"/>
                <a:ea typeface="+mj-ea"/>
                <a:cs typeface="Calibri"/>
              </a:rPr>
              <a:t> </a:t>
            </a:r>
            <a:r>
              <a:rPr lang="ar-SA" sz="2800" b="1" kern="0" noProof="0" dirty="0">
                <a:solidFill>
                  <a:schemeClr val="bg1"/>
                </a:solidFill>
                <a:latin typeface="Calibri"/>
                <a:ea typeface="+mj-ea"/>
                <a:cs typeface="Calibri"/>
              </a:rPr>
              <a:t>لدى ا</a:t>
            </a:r>
            <a:r>
              <a:rPr lang="ar-SY" sz="2800" b="1" kern="0" noProof="0" dirty="0">
                <a:solidFill>
                  <a:schemeClr val="bg1"/>
                </a:solidFill>
                <a:latin typeface="Calibri"/>
                <a:ea typeface="+mj-ea"/>
                <a:cs typeface="Calibri"/>
              </a:rPr>
              <a:t>لأطفال والمراهقين.</a:t>
            </a:r>
            <a:endParaRPr kumimoji="0" lang="ar-SA" sz="28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432350"/>
          </a:xfrm>
          <a:prstGeom prst="rect">
            <a:avLst/>
          </a:prstGeom>
        </p:spPr>
        <p:txBody>
          <a:bodyPr vert="horz" wrap="square" lIns="0" tIns="137795" rIns="0" bIns="0" rtlCol="0">
            <a:spAutoFit/>
          </a:bodyPr>
          <a:lstStyle/>
          <a:p>
            <a:pPr marR="5080" algn="just" rtl="1">
              <a:spcBef>
                <a:spcPts val="600"/>
              </a:spcBef>
            </a:pPr>
            <a:r>
              <a:rPr lang="ar-SA" sz="2400" b="1" dirty="0">
                <a:solidFill>
                  <a:srgbClr val="203864"/>
                </a:solidFill>
                <a:cs typeface="Calibri"/>
              </a:rPr>
              <a:t>فرط النشاط</a:t>
            </a:r>
            <a:r>
              <a:rPr lang="ar-SY" sz="2400" b="1" dirty="0">
                <a:solidFill>
                  <a:srgbClr val="203864"/>
                </a:solidFill>
                <a:cs typeface="Calibri"/>
              </a:rPr>
              <a:t>:</a:t>
            </a:r>
          </a:p>
          <a:p>
            <a:pPr marL="342900" marR="5080" indent="-342900" algn="just" rtl="1">
              <a:spcBef>
                <a:spcPts val="600"/>
              </a:spcBef>
              <a:buFont typeface="Arial" panose="020B0604020202020204" pitchFamily="34" charset="0"/>
              <a:buChar char="•"/>
            </a:pPr>
            <a:r>
              <a:rPr lang="ar-SA" sz="2000" dirty="0">
                <a:solidFill>
                  <a:srgbClr val="203864"/>
                </a:solidFill>
                <a:cs typeface="Calibri"/>
              </a:rPr>
              <a:t>تكون يداه </a:t>
            </a:r>
            <a:r>
              <a:rPr lang="ar-SY" sz="2000" dirty="0">
                <a:solidFill>
                  <a:srgbClr val="203864"/>
                </a:solidFill>
                <a:cs typeface="Calibri"/>
              </a:rPr>
              <a:t>وقدم</a:t>
            </a:r>
            <a:r>
              <a:rPr lang="ar-SA" sz="2000" dirty="0">
                <a:solidFill>
                  <a:srgbClr val="203864"/>
                </a:solidFill>
                <a:cs typeface="Calibri"/>
              </a:rPr>
              <a:t>ا</a:t>
            </a:r>
            <a:r>
              <a:rPr lang="ar-SY" sz="2000" dirty="0">
                <a:solidFill>
                  <a:srgbClr val="203864"/>
                </a:solidFill>
                <a:cs typeface="Calibri"/>
              </a:rPr>
              <a:t>ه </a:t>
            </a:r>
            <a:r>
              <a:rPr lang="ar-SA" sz="2000" dirty="0">
                <a:solidFill>
                  <a:srgbClr val="203864"/>
                </a:solidFill>
                <a:cs typeface="Calibri"/>
              </a:rPr>
              <a:t>في حالة حركة </a:t>
            </a:r>
            <a:r>
              <a:rPr lang="ar-SY" sz="2000" dirty="0">
                <a:solidFill>
                  <a:srgbClr val="203864"/>
                </a:solidFill>
                <a:cs typeface="Calibri"/>
              </a:rPr>
              <a:t>أو </a:t>
            </a:r>
            <a:r>
              <a:rPr lang="ar-SA" sz="2000" dirty="0">
                <a:solidFill>
                  <a:srgbClr val="203864"/>
                </a:solidFill>
                <a:cs typeface="Calibri"/>
              </a:rPr>
              <a:t>أنه يتحرك في </a:t>
            </a:r>
            <a:r>
              <a:rPr lang="ar-SY" sz="2000" dirty="0">
                <a:solidFill>
                  <a:srgbClr val="203864"/>
                </a:solidFill>
                <a:cs typeface="Calibri"/>
              </a:rPr>
              <a:t>مقعده</a:t>
            </a:r>
            <a:r>
              <a:rPr lang="ar-SA" sz="2000" dirty="0">
                <a:solidFill>
                  <a:srgbClr val="203864"/>
                </a:solidFill>
                <a:cs typeface="Calibri"/>
              </a:rPr>
              <a:t> في معظم الأوقات.</a:t>
            </a:r>
            <a:endParaRPr lang="ar-SY" sz="2000" dirty="0">
              <a:solidFill>
                <a:srgbClr val="203864"/>
              </a:solidFill>
              <a:cs typeface="Calibri"/>
            </a:endParaRPr>
          </a:p>
          <a:p>
            <a:pPr marL="342900" marR="5080" indent="-342900" algn="just" rtl="1">
              <a:spcBef>
                <a:spcPts val="600"/>
              </a:spcBef>
              <a:buFont typeface="Arial" panose="020B0604020202020204" pitchFamily="34" charset="0"/>
              <a:buChar char="•"/>
            </a:pPr>
            <a:r>
              <a:rPr lang="ar-SY" sz="2000" dirty="0">
                <a:solidFill>
                  <a:srgbClr val="203864"/>
                </a:solidFill>
                <a:cs typeface="Calibri"/>
              </a:rPr>
              <a:t>ي</a:t>
            </a:r>
            <a:r>
              <a:rPr lang="ar-SA" sz="2000" dirty="0">
                <a:solidFill>
                  <a:srgbClr val="203864"/>
                </a:solidFill>
                <a:cs typeface="Calibri"/>
              </a:rPr>
              <a:t>قوم</a:t>
            </a:r>
            <a:r>
              <a:rPr lang="ar-SY" sz="2000" dirty="0">
                <a:solidFill>
                  <a:srgbClr val="203864"/>
                </a:solidFill>
                <a:cs typeface="Calibri"/>
              </a:rPr>
              <a:t> من مقعده في ال</a:t>
            </a:r>
            <a:r>
              <a:rPr lang="ar-SA" sz="2000" dirty="0">
                <a:solidFill>
                  <a:srgbClr val="203864"/>
                </a:solidFill>
                <a:cs typeface="Calibri"/>
              </a:rPr>
              <a:t>صف </a:t>
            </a:r>
            <a:r>
              <a:rPr lang="ar-SY" sz="2000" dirty="0">
                <a:solidFill>
                  <a:srgbClr val="203864"/>
                </a:solidFill>
                <a:cs typeface="Calibri"/>
              </a:rPr>
              <a:t>أو </a:t>
            </a:r>
            <a:r>
              <a:rPr lang="ar-SA" sz="2000" dirty="0">
                <a:solidFill>
                  <a:srgbClr val="203864"/>
                </a:solidFill>
                <a:cs typeface="Calibri"/>
              </a:rPr>
              <a:t>في </a:t>
            </a:r>
            <a:r>
              <a:rPr lang="ar-SY" sz="2000" dirty="0">
                <a:solidFill>
                  <a:srgbClr val="203864"/>
                </a:solidFill>
                <a:cs typeface="Calibri"/>
              </a:rPr>
              <a:t>المواقف الأخرى التي يُتوقع </a:t>
            </a:r>
            <a:r>
              <a:rPr lang="ar-SA" sz="2000" dirty="0">
                <a:solidFill>
                  <a:srgbClr val="203864"/>
                </a:solidFill>
                <a:cs typeface="Calibri"/>
              </a:rPr>
              <a:t>منه</a:t>
            </a:r>
            <a:r>
              <a:rPr lang="ar-SY" sz="2000" dirty="0">
                <a:solidFill>
                  <a:srgbClr val="203864"/>
                </a:solidFill>
                <a:cs typeface="Calibri"/>
              </a:rPr>
              <a:t> الجلوس</a:t>
            </a:r>
            <a:r>
              <a:rPr lang="ar-SA" sz="2000" dirty="0">
                <a:solidFill>
                  <a:srgbClr val="203864"/>
                </a:solidFill>
                <a:cs typeface="Calibri"/>
              </a:rPr>
              <a:t> فيها في معظم الأوقات.</a:t>
            </a:r>
            <a:endParaRPr lang="ar-SY" sz="2000" dirty="0">
              <a:solidFill>
                <a:srgbClr val="203864"/>
              </a:solidFill>
              <a:cs typeface="Calibri"/>
            </a:endParaRPr>
          </a:p>
          <a:p>
            <a:pPr marL="342900" marR="5080" indent="-342900" algn="just" rtl="1">
              <a:spcBef>
                <a:spcPts val="600"/>
              </a:spcBef>
              <a:buFont typeface="Arial" panose="020B0604020202020204" pitchFamily="34" charset="0"/>
              <a:buChar char="•"/>
            </a:pPr>
            <a:r>
              <a:rPr lang="ar-SY" sz="2000" dirty="0">
                <a:solidFill>
                  <a:srgbClr val="203864"/>
                </a:solidFill>
                <a:cs typeface="Calibri"/>
              </a:rPr>
              <a:t>يركض أو يتسلق في المواقف التي يكون فيها ذلك غير مناسب</a:t>
            </a:r>
            <a:r>
              <a:rPr lang="ar-SA" sz="2000" dirty="0">
                <a:solidFill>
                  <a:srgbClr val="203864"/>
                </a:solidFill>
                <a:cs typeface="Calibri"/>
              </a:rPr>
              <a:t> في معظم الأوقات.</a:t>
            </a:r>
          </a:p>
          <a:p>
            <a:pPr marL="342900" marR="5080" indent="-342900" algn="just" rtl="1">
              <a:spcBef>
                <a:spcPts val="600"/>
              </a:spcBef>
              <a:buFont typeface="Arial" panose="020B0604020202020204" pitchFamily="34" charset="0"/>
              <a:buChar char="•"/>
            </a:pPr>
            <a:r>
              <a:rPr lang="ar-SY" sz="2000" dirty="0">
                <a:solidFill>
                  <a:srgbClr val="203864"/>
                </a:solidFill>
                <a:cs typeface="Calibri"/>
              </a:rPr>
              <a:t>يواجه صعوبة في المشاركة بهدوء في الأنشطة الترفيهية أو ممارسة الألعاب</a:t>
            </a:r>
            <a:r>
              <a:rPr lang="ar-SA" sz="2000" dirty="0">
                <a:solidFill>
                  <a:srgbClr val="203864"/>
                </a:solidFill>
                <a:cs typeface="Calibri"/>
              </a:rPr>
              <a:t> في معظم الأوقات</a:t>
            </a:r>
            <a:r>
              <a:rPr lang="ar-SY" sz="2000" dirty="0">
                <a:solidFill>
                  <a:srgbClr val="203864"/>
                </a:solidFill>
                <a:cs typeface="Calibri"/>
              </a:rPr>
              <a:t>.</a:t>
            </a:r>
          </a:p>
          <a:p>
            <a:pPr marL="342900" marR="5080" indent="-342900" algn="just" rtl="1">
              <a:spcBef>
                <a:spcPts val="600"/>
              </a:spcBef>
              <a:buFont typeface="Arial" panose="020B0604020202020204" pitchFamily="34" charset="0"/>
              <a:buChar char="•"/>
            </a:pPr>
            <a:r>
              <a:rPr lang="ar-SY" sz="2000" dirty="0">
                <a:solidFill>
                  <a:srgbClr val="203864"/>
                </a:solidFill>
                <a:cs typeface="Calibri"/>
              </a:rPr>
              <a:t>يكون </a:t>
            </a:r>
            <a:r>
              <a:rPr lang="ar-SA" sz="2000" dirty="0">
                <a:solidFill>
                  <a:srgbClr val="203864"/>
                </a:solidFill>
                <a:cs typeface="Calibri"/>
              </a:rPr>
              <a:t>في حالة حركة </a:t>
            </a:r>
            <a:r>
              <a:rPr lang="ar-SY" sz="2000" dirty="0">
                <a:solidFill>
                  <a:srgbClr val="203864"/>
                </a:solidFill>
                <a:cs typeface="Calibri"/>
              </a:rPr>
              <a:t>في معظم الأوقات أو</a:t>
            </a:r>
            <a:r>
              <a:rPr lang="ar-SA" sz="2000" dirty="0">
                <a:solidFill>
                  <a:srgbClr val="203864"/>
                </a:solidFill>
                <a:cs typeface="Calibri"/>
              </a:rPr>
              <a:t> يتصرف وكأن</a:t>
            </a:r>
            <a:r>
              <a:rPr lang="ar-SY" sz="2000" dirty="0">
                <a:solidFill>
                  <a:srgbClr val="203864"/>
                </a:solidFill>
                <a:cs typeface="Calibri"/>
              </a:rPr>
              <a:t>ه مدفوع بمحرك</a:t>
            </a:r>
            <a:r>
              <a:rPr lang="ar-SA" sz="2000" dirty="0">
                <a:solidFill>
                  <a:srgbClr val="203864"/>
                </a:solidFill>
                <a:cs typeface="Calibri"/>
              </a:rPr>
              <a:t>.</a:t>
            </a:r>
          </a:p>
          <a:p>
            <a:pPr marL="342900" marR="5080" indent="-342900" algn="just" rtl="1">
              <a:spcBef>
                <a:spcPts val="600"/>
              </a:spcBef>
              <a:buFont typeface="Arial" panose="020B0604020202020204" pitchFamily="34" charset="0"/>
              <a:buChar char="•"/>
            </a:pPr>
            <a:r>
              <a:rPr lang="ar-SY" sz="2000" dirty="0">
                <a:solidFill>
                  <a:srgbClr val="203864"/>
                </a:solidFill>
                <a:cs typeface="Calibri"/>
              </a:rPr>
              <a:t>يتحدث كثير</a:t>
            </a:r>
            <a:r>
              <a:rPr lang="ar-SA" sz="2000" dirty="0">
                <a:solidFill>
                  <a:srgbClr val="203864"/>
                </a:solidFill>
                <a:cs typeface="Calibri"/>
              </a:rPr>
              <a:t>اً في معظم الأوقات.</a:t>
            </a:r>
          </a:p>
        </p:txBody>
      </p:sp>
    </p:spTree>
    <p:extLst>
      <p:ext uri="{BB962C8B-B14F-4D97-AF65-F5344CB8AC3E}">
        <p14:creationId xmlns:p14="http://schemas.microsoft.com/office/powerpoint/2010/main" val="294720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078133"/>
          </a:xfrm>
          <a:prstGeom prst="rect">
            <a:avLst/>
          </a:prstGeom>
        </p:spPr>
        <p:txBody>
          <a:bodyPr vert="horz" wrap="square" lIns="0" tIns="137795" rIns="0" bIns="0" rtlCol="0">
            <a:spAutoFit/>
          </a:bodyPr>
          <a:lstStyle/>
          <a:p>
            <a:pPr marR="5080" algn="just" rtl="1">
              <a:spcBef>
                <a:spcPts val="1200"/>
              </a:spcBef>
            </a:pPr>
            <a:r>
              <a:rPr lang="ar-SA" sz="2400" b="1" dirty="0">
                <a:solidFill>
                  <a:srgbClr val="203864"/>
                </a:solidFill>
                <a:cs typeface="Calibri"/>
              </a:rPr>
              <a:t>الاندفاعية:</a:t>
            </a:r>
          </a:p>
          <a:p>
            <a:pPr marL="342900" marR="5080" indent="-342900" algn="just" rtl="1">
              <a:spcBef>
                <a:spcPts val="1200"/>
              </a:spcBef>
              <a:buFont typeface="Arial" panose="020B0604020202020204" pitchFamily="34" charset="0"/>
              <a:buChar char="•"/>
            </a:pPr>
            <a:r>
              <a:rPr lang="ar-SA" sz="2400" dirty="0">
                <a:solidFill>
                  <a:srgbClr val="203864"/>
                </a:solidFill>
                <a:cs typeface="Calibri"/>
              </a:rPr>
              <a:t>يجيب بشكل مباشر </a:t>
            </a:r>
            <a:r>
              <a:rPr lang="ar-SY" sz="2400" dirty="0">
                <a:solidFill>
                  <a:srgbClr val="203864"/>
                </a:solidFill>
                <a:cs typeface="Calibri"/>
              </a:rPr>
              <a:t>قبل اكتمال السؤال</a:t>
            </a:r>
            <a:r>
              <a:rPr lang="ar-SA" sz="2400" dirty="0">
                <a:solidFill>
                  <a:srgbClr val="203864"/>
                </a:solidFill>
                <a:cs typeface="Calibri"/>
              </a:rPr>
              <a:t> في معظم الأوقات</a:t>
            </a:r>
            <a:r>
              <a:rPr lang="ar-SY" sz="2400" dirty="0">
                <a:solidFill>
                  <a:srgbClr val="203864"/>
                </a:solidFill>
                <a:cs typeface="Calibri"/>
              </a:rPr>
              <a:t>.</a:t>
            </a:r>
          </a:p>
          <a:p>
            <a:pPr marL="342900" marR="5080" indent="-342900" algn="just" rtl="1">
              <a:spcBef>
                <a:spcPts val="1200"/>
              </a:spcBef>
              <a:buFont typeface="Arial" panose="020B0604020202020204" pitchFamily="34" charset="0"/>
              <a:buChar char="•"/>
            </a:pPr>
            <a:r>
              <a:rPr lang="ar-SY" sz="2400" dirty="0">
                <a:solidFill>
                  <a:srgbClr val="203864"/>
                </a:solidFill>
                <a:cs typeface="Calibri"/>
              </a:rPr>
              <a:t>يجد صعوبة في انتظار دور</a:t>
            </a:r>
            <a:r>
              <a:rPr lang="ar-SA" sz="2400" dirty="0">
                <a:solidFill>
                  <a:srgbClr val="203864"/>
                </a:solidFill>
                <a:cs typeface="Calibri"/>
              </a:rPr>
              <a:t>ه في معظم الأوقات.</a:t>
            </a:r>
            <a:endParaRPr lang="ar-SY" sz="2400" dirty="0">
              <a:solidFill>
                <a:srgbClr val="203864"/>
              </a:solidFill>
              <a:cs typeface="Calibri"/>
            </a:endParaRPr>
          </a:p>
          <a:p>
            <a:pPr marL="342900" marR="5080" indent="-342900" algn="just" rtl="1">
              <a:spcBef>
                <a:spcPts val="1200"/>
              </a:spcBef>
              <a:buFont typeface="Arial" panose="020B0604020202020204" pitchFamily="34" charset="0"/>
              <a:buChar char="•"/>
            </a:pPr>
            <a:r>
              <a:rPr lang="ar-SA" sz="2400" dirty="0">
                <a:solidFill>
                  <a:srgbClr val="203864"/>
                </a:solidFill>
                <a:cs typeface="Calibri"/>
              </a:rPr>
              <a:t>ي</a:t>
            </a:r>
            <a:r>
              <a:rPr lang="ar-SY" sz="2400" dirty="0">
                <a:solidFill>
                  <a:srgbClr val="203864"/>
                </a:solidFill>
                <a:cs typeface="Calibri"/>
              </a:rPr>
              <a:t>قاطع </a:t>
            </a:r>
            <a:r>
              <a:rPr lang="ar-SA" sz="2400" dirty="0">
                <a:solidFill>
                  <a:srgbClr val="203864"/>
                </a:solidFill>
                <a:cs typeface="Calibri"/>
              </a:rPr>
              <a:t>أحاديث </a:t>
            </a:r>
            <a:r>
              <a:rPr lang="ar-SY" sz="2400" dirty="0">
                <a:solidFill>
                  <a:srgbClr val="203864"/>
                </a:solidFill>
                <a:cs typeface="Calibri"/>
              </a:rPr>
              <a:t>الآخرين أو يتطفل عل</a:t>
            </a:r>
            <a:r>
              <a:rPr lang="ar-SA" sz="2400" dirty="0">
                <a:solidFill>
                  <a:srgbClr val="203864"/>
                </a:solidFill>
                <a:cs typeface="Calibri"/>
              </a:rPr>
              <a:t>ى أعمالهم في معظم الأوقات.</a:t>
            </a:r>
          </a:p>
        </p:txBody>
      </p:sp>
      <p:sp>
        <p:nvSpPr>
          <p:cNvPr id="2" name="Rectangle 8">
            <a:extLst>
              <a:ext uri="{FF2B5EF4-FFF2-40B4-BE49-F238E27FC236}">
                <a16:creationId xmlns:a16="http://schemas.microsoft.com/office/drawing/2014/main" id="{5054CD19-893B-3E3D-683B-0288F8D8B26D}"/>
              </a:ext>
            </a:extLst>
          </p:cNvPr>
          <p:cNvSpPr/>
          <p:nvPr/>
        </p:nvSpPr>
        <p:spPr>
          <a:xfrm>
            <a:off x="320843" y="2152263"/>
            <a:ext cx="3197609" cy="3539430"/>
          </a:xfrm>
          <a:prstGeom prst="rect">
            <a:avLst/>
          </a:prstGeom>
        </p:spPr>
        <p:txBody>
          <a:bodyPr wrap="square">
            <a:spAutoFit/>
          </a:bodyPr>
          <a:lstStyle/>
          <a:p>
            <a:pPr algn="ctr" rtl="1"/>
            <a:r>
              <a:rPr lang="ar-SY" sz="2800" b="1" kern="0" noProof="0" dirty="0">
                <a:solidFill>
                  <a:schemeClr val="bg1"/>
                </a:solidFill>
                <a:latin typeface="Calibri"/>
                <a:ea typeface="+mj-ea"/>
                <a:cs typeface="Calibri"/>
              </a:rPr>
              <a:t>إ</a:t>
            </a:r>
            <a:r>
              <a:rPr lang="ar-SA" sz="2800" b="1" kern="0" dirty="0">
                <a:solidFill>
                  <a:schemeClr val="bg1"/>
                </a:solidFill>
                <a:latin typeface="Calibri"/>
                <a:ea typeface="+mj-ea"/>
                <a:cs typeface="Calibri"/>
              </a:rPr>
              <a:t>ن</a:t>
            </a:r>
            <a:r>
              <a:rPr lang="ar-SA" sz="2800" b="1" kern="0" noProof="0" dirty="0">
                <a:solidFill>
                  <a:schemeClr val="bg1"/>
                </a:solidFill>
                <a:latin typeface="Calibri"/>
                <a:ea typeface="+mj-ea"/>
                <a:cs typeface="Calibri"/>
              </a:rPr>
              <a:t> </a:t>
            </a:r>
            <a:r>
              <a:rPr lang="ar-SY" sz="2800" b="1" kern="0" noProof="0" dirty="0">
                <a:solidFill>
                  <a:schemeClr val="bg1"/>
                </a:solidFill>
                <a:latin typeface="Calibri"/>
                <a:ea typeface="+mj-ea"/>
                <a:cs typeface="Calibri"/>
              </a:rPr>
              <a:t>كان طفلك يعاني من بعض الأعراض بشكل مكثف و</a:t>
            </a:r>
            <a:r>
              <a:rPr lang="ar-SA" sz="2800" b="1" kern="0" noProof="0" dirty="0">
                <a:solidFill>
                  <a:schemeClr val="bg1"/>
                </a:solidFill>
                <a:latin typeface="Calibri"/>
                <a:ea typeface="+mj-ea"/>
                <a:cs typeface="Calibri"/>
              </a:rPr>
              <a:t>شوهدت</a:t>
            </a:r>
            <a:r>
              <a:rPr lang="ar-SY" sz="2800" b="1" kern="0" noProof="0" dirty="0">
                <a:solidFill>
                  <a:schemeClr val="bg1"/>
                </a:solidFill>
                <a:latin typeface="Calibri"/>
                <a:ea typeface="+mj-ea"/>
                <a:cs typeface="Calibri"/>
              </a:rPr>
              <a:t> هذه ال</a:t>
            </a:r>
            <a:r>
              <a:rPr lang="ar-SA" sz="2800" b="1" kern="0" noProof="0" dirty="0">
                <a:solidFill>
                  <a:schemeClr val="bg1"/>
                </a:solidFill>
                <a:latin typeface="Calibri"/>
                <a:ea typeface="+mj-ea"/>
                <a:cs typeface="Calibri"/>
              </a:rPr>
              <a:t>أعراض</a:t>
            </a:r>
            <a:r>
              <a:rPr lang="ar-SY" sz="2800" b="1" kern="0" noProof="0" dirty="0">
                <a:solidFill>
                  <a:schemeClr val="bg1"/>
                </a:solidFill>
                <a:latin typeface="Calibri"/>
                <a:ea typeface="+mj-ea"/>
                <a:cs typeface="Calibri"/>
              </a:rPr>
              <a:t> في أكثر من مكان مثل المنزل أو المدرس</a:t>
            </a:r>
            <a:r>
              <a:rPr lang="ar-SA" sz="2800" b="1" kern="0" noProof="0" dirty="0">
                <a:solidFill>
                  <a:schemeClr val="bg1"/>
                </a:solidFill>
                <a:latin typeface="Calibri"/>
                <a:ea typeface="+mj-ea"/>
                <a:cs typeface="Calibri"/>
              </a:rPr>
              <a:t>ة،</a:t>
            </a:r>
            <a:r>
              <a:rPr lang="ar-SY" sz="2800" b="1" kern="0" noProof="0" dirty="0">
                <a:solidFill>
                  <a:schemeClr val="bg1"/>
                </a:solidFill>
                <a:latin typeface="Calibri"/>
                <a:ea typeface="+mj-ea"/>
                <a:cs typeface="Calibri"/>
              </a:rPr>
              <a:t> </a:t>
            </a:r>
            <a:r>
              <a:rPr lang="ar-SA" sz="2800" b="1" kern="0" dirty="0">
                <a:solidFill>
                  <a:schemeClr val="bg1"/>
                </a:solidFill>
                <a:latin typeface="Calibri"/>
                <a:ea typeface="+mj-ea"/>
                <a:cs typeface="Calibri"/>
              </a:rPr>
              <a:t>قم باستشارة</a:t>
            </a:r>
            <a:r>
              <a:rPr lang="ar-SY" sz="2800" b="1" kern="0" noProof="0" dirty="0">
                <a:solidFill>
                  <a:schemeClr val="bg1"/>
                </a:solidFill>
                <a:latin typeface="Calibri"/>
                <a:ea typeface="+mj-ea"/>
                <a:cs typeface="Calibri"/>
              </a:rPr>
              <a:t> أقرب أخصائي </a:t>
            </a:r>
            <a:r>
              <a:rPr lang="ar-SA" sz="2800" b="1" kern="0" noProof="0" dirty="0">
                <a:solidFill>
                  <a:schemeClr val="bg1"/>
                </a:solidFill>
                <a:latin typeface="Calibri"/>
                <a:ea typeface="+mj-ea"/>
                <a:cs typeface="Calibri"/>
              </a:rPr>
              <a:t>ل</a:t>
            </a:r>
            <a:r>
              <a:rPr lang="ar-SY" sz="2800" b="1" kern="0" noProof="0" dirty="0">
                <a:solidFill>
                  <a:schemeClr val="bg1"/>
                </a:solidFill>
                <a:latin typeface="Calibri"/>
                <a:ea typeface="+mj-ea"/>
                <a:cs typeface="Calibri"/>
              </a:rPr>
              <a:t>لصحة ال</a:t>
            </a:r>
            <a:r>
              <a:rPr lang="ar-SA" sz="2800" b="1" kern="0" dirty="0">
                <a:solidFill>
                  <a:schemeClr val="bg1"/>
                </a:solidFill>
                <a:latin typeface="Calibri"/>
                <a:ea typeface="+mj-ea"/>
                <a:cs typeface="Calibri"/>
              </a:rPr>
              <a:t>نفسية</a:t>
            </a:r>
            <a:r>
              <a:rPr lang="ar-SY" sz="2800" b="1" kern="0" noProof="0" dirty="0">
                <a:solidFill>
                  <a:schemeClr val="bg1"/>
                </a:solidFill>
                <a:latin typeface="Calibri"/>
                <a:ea typeface="+mj-ea"/>
                <a:cs typeface="Calibri"/>
              </a:rPr>
              <a:t> </a:t>
            </a:r>
            <a:r>
              <a:rPr lang="ar-SA" sz="2800" b="1" kern="0" noProof="0" dirty="0">
                <a:solidFill>
                  <a:schemeClr val="bg1"/>
                </a:solidFill>
                <a:latin typeface="Calibri"/>
                <a:ea typeface="+mj-ea"/>
                <a:cs typeface="Calibri"/>
              </a:rPr>
              <a:t>لدى ا</a:t>
            </a:r>
            <a:r>
              <a:rPr lang="ar-SY" sz="2800" b="1" kern="0" noProof="0" dirty="0">
                <a:solidFill>
                  <a:schemeClr val="bg1"/>
                </a:solidFill>
                <a:latin typeface="Calibri"/>
                <a:ea typeface="+mj-ea"/>
                <a:cs typeface="Calibri"/>
              </a:rPr>
              <a:t>لأطفال والمراهقين.</a:t>
            </a:r>
            <a:endParaRPr kumimoji="0" lang="ar-SA" sz="28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288282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463128"/>
          </a:xfrm>
          <a:prstGeom prst="rect">
            <a:avLst/>
          </a:prstGeom>
        </p:spPr>
        <p:txBody>
          <a:bodyPr vert="horz" wrap="square" lIns="0" tIns="137795" rIns="0" bIns="0" rtlCol="0">
            <a:spAutoFit/>
          </a:bodyPr>
          <a:lstStyle/>
          <a:p>
            <a:pPr marR="5080" algn="just" rtl="1">
              <a:spcBef>
                <a:spcPts val="600"/>
              </a:spcBef>
            </a:pPr>
            <a:r>
              <a:rPr lang="ar-SY" sz="1600" b="1" dirty="0">
                <a:solidFill>
                  <a:srgbClr val="203864"/>
                </a:solidFill>
                <a:cs typeface="Calibri"/>
              </a:rPr>
              <a:t>نقص الانتباه:</a:t>
            </a:r>
          </a:p>
          <a:p>
            <a:pPr marL="342900" marR="5080" indent="-342900" algn="just" rtl="1">
              <a:spcBef>
                <a:spcPts val="600"/>
              </a:spcBef>
              <a:buFont typeface="Arial" panose="020B0604020202020204" pitchFamily="34" charset="0"/>
              <a:buChar char="•"/>
            </a:pPr>
            <a:r>
              <a:rPr lang="ar-SA" sz="1600" dirty="0">
                <a:solidFill>
                  <a:srgbClr val="203864"/>
                </a:solidFill>
                <a:cs typeface="Calibri"/>
              </a:rPr>
              <a:t>لا يستطيع </a:t>
            </a:r>
            <a:r>
              <a:rPr lang="ar-SY" sz="1600" dirty="0">
                <a:solidFill>
                  <a:srgbClr val="203864"/>
                </a:solidFill>
                <a:cs typeface="Calibri"/>
              </a:rPr>
              <a:t>الانتباه إلى التفاصيل أو يرتكب أخطاء </a:t>
            </a:r>
            <a:r>
              <a:rPr lang="ar-SA" sz="1600" dirty="0">
                <a:solidFill>
                  <a:srgbClr val="203864"/>
                </a:solidFill>
                <a:cs typeface="Calibri"/>
              </a:rPr>
              <a:t>دون انتباه</a:t>
            </a:r>
            <a:r>
              <a:rPr lang="ar-SY" sz="1600" dirty="0">
                <a:solidFill>
                  <a:srgbClr val="203864"/>
                </a:solidFill>
                <a:cs typeface="Calibri"/>
              </a:rPr>
              <a:t> في ا</a:t>
            </a:r>
            <a:r>
              <a:rPr lang="ar-SA" sz="1600" dirty="0">
                <a:solidFill>
                  <a:srgbClr val="203864"/>
                </a:solidFill>
                <a:cs typeface="Calibri"/>
              </a:rPr>
              <a:t>لواجبات</a:t>
            </a:r>
            <a:r>
              <a:rPr lang="ar-SY" sz="1600" dirty="0">
                <a:solidFill>
                  <a:srgbClr val="203864"/>
                </a:solidFill>
                <a:cs typeface="Calibri"/>
              </a:rPr>
              <a:t> المدرسي</a:t>
            </a:r>
            <a:r>
              <a:rPr lang="ar-SA" sz="1600" dirty="0">
                <a:solidFill>
                  <a:srgbClr val="203864"/>
                </a:solidFill>
                <a:cs typeface="Calibri"/>
              </a:rPr>
              <a:t>ة</a:t>
            </a:r>
            <a:r>
              <a:rPr lang="ar-SY" sz="1600" dirty="0">
                <a:solidFill>
                  <a:srgbClr val="203864"/>
                </a:solidFill>
                <a:cs typeface="Calibri"/>
              </a:rPr>
              <a:t> أو العمل أو الأنشطة الأخرى</a:t>
            </a:r>
            <a:r>
              <a:rPr lang="ar-SA" sz="1600" dirty="0">
                <a:solidFill>
                  <a:srgbClr val="203864"/>
                </a:solidFill>
                <a:cs typeface="Calibri"/>
              </a:rPr>
              <a:t> في معظم الأوقات.</a:t>
            </a:r>
            <a:endParaRPr lang="ar-SY" sz="1600" dirty="0">
              <a:solidFill>
                <a:srgbClr val="203864"/>
              </a:solidFill>
              <a:cs typeface="Calibri"/>
            </a:endParaRPr>
          </a:p>
          <a:p>
            <a:pPr marL="342900" marR="5080" indent="-342900" algn="just" rtl="1">
              <a:spcBef>
                <a:spcPts val="600"/>
              </a:spcBef>
              <a:buFont typeface="Arial" panose="020B0604020202020204" pitchFamily="34" charset="0"/>
              <a:buChar char="•"/>
            </a:pPr>
            <a:r>
              <a:rPr lang="ar-SY" sz="1600" dirty="0">
                <a:solidFill>
                  <a:srgbClr val="203864"/>
                </a:solidFill>
                <a:cs typeface="Calibri"/>
              </a:rPr>
              <a:t>يتشتت انتباهه في المهام التي ي</a:t>
            </a:r>
            <a:r>
              <a:rPr lang="ar-SA" sz="1600" dirty="0">
                <a:solidFill>
                  <a:srgbClr val="203864"/>
                </a:solidFill>
                <a:cs typeface="Calibri"/>
              </a:rPr>
              <a:t>كلف بها</a:t>
            </a:r>
            <a:r>
              <a:rPr lang="ar-SY" sz="1600" dirty="0">
                <a:solidFill>
                  <a:srgbClr val="203864"/>
                </a:solidFill>
                <a:cs typeface="Calibri"/>
              </a:rPr>
              <a:t> أو في الأنشطة التي ي</a:t>
            </a:r>
            <a:r>
              <a:rPr lang="ar-SA" sz="1600" dirty="0">
                <a:solidFill>
                  <a:srgbClr val="203864"/>
                </a:solidFill>
                <a:cs typeface="Calibri"/>
              </a:rPr>
              <a:t>مارسها.</a:t>
            </a:r>
            <a:endParaRPr lang="ar-SY" sz="1600" dirty="0">
              <a:solidFill>
                <a:srgbClr val="203864"/>
              </a:solidFill>
              <a:cs typeface="Calibri"/>
            </a:endParaRPr>
          </a:p>
          <a:p>
            <a:pPr marL="342900" marR="5080" indent="-342900" algn="just" rtl="1">
              <a:spcBef>
                <a:spcPts val="600"/>
              </a:spcBef>
              <a:buFont typeface="Arial" panose="020B0604020202020204" pitchFamily="34" charset="0"/>
              <a:buChar char="•"/>
            </a:pPr>
            <a:r>
              <a:rPr lang="ar-SY" sz="1600" dirty="0">
                <a:solidFill>
                  <a:srgbClr val="203864"/>
                </a:solidFill>
                <a:cs typeface="Calibri"/>
              </a:rPr>
              <a:t>يبدو أنه لا ي</a:t>
            </a:r>
            <a:r>
              <a:rPr lang="ar-SA" sz="1600" dirty="0">
                <a:solidFill>
                  <a:srgbClr val="203864"/>
                </a:solidFill>
                <a:cs typeface="Calibri"/>
              </a:rPr>
              <a:t>صغي</a:t>
            </a:r>
            <a:r>
              <a:rPr lang="ar-SY" sz="1600" dirty="0">
                <a:solidFill>
                  <a:srgbClr val="203864"/>
                </a:solidFill>
                <a:cs typeface="Calibri"/>
              </a:rPr>
              <a:t> عند التحدث إليه مباشرة</a:t>
            </a:r>
            <a:r>
              <a:rPr lang="ar-SA" sz="1600" dirty="0">
                <a:solidFill>
                  <a:srgbClr val="203864"/>
                </a:solidFill>
                <a:cs typeface="Calibri"/>
              </a:rPr>
              <a:t> في معظم الأوقات.</a:t>
            </a:r>
            <a:endParaRPr lang="ar-SY" sz="1600" dirty="0">
              <a:solidFill>
                <a:srgbClr val="203864"/>
              </a:solidFill>
              <a:cs typeface="Calibri"/>
            </a:endParaRPr>
          </a:p>
          <a:p>
            <a:pPr marL="342900" marR="5080" indent="-342900" algn="just" rtl="1">
              <a:spcBef>
                <a:spcPts val="600"/>
              </a:spcBef>
              <a:buFont typeface="Arial" panose="020B0604020202020204" pitchFamily="34" charset="0"/>
              <a:buChar char="•"/>
            </a:pPr>
            <a:r>
              <a:rPr lang="ar-SY" sz="1600" dirty="0">
                <a:solidFill>
                  <a:srgbClr val="203864"/>
                </a:solidFill>
                <a:cs typeface="Calibri"/>
              </a:rPr>
              <a:t>لا يتبع التوجيهات ولا يمكنه إكمال ال</a:t>
            </a:r>
            <a:r>
              <a:rPr lang="ar-SA" sz="1600" dirty="0">
                <a:solidFill>
                  <a:srgbClr val="203864"/>
                </a:solidFill>
                <a:cs typeface="Calibri"/>
              </a:rPr>
              <a:t>واجبات</a:t>
            </a:r>
            <a:r>
              <a:rPr lang="ar-SY" sz="1600" dirty="0">
                <a:solidFill>
                  <a:srgbClr val="203864"/>
                </a:solidFill>
                <a:cs typeface="Calibri"/>
              </a:rPr>
              <a:t> المدرسية أو الأعمال ال</a:t>
            </a:r>
            <a:r>
              <a:rPr lang="ar-SA" sz="1600" dirty="0">
                <a:solidFill>
                  <a:srgbClr val="203864"/>
                </a:solidFill>
                <a:cs typeface="Calibri"/>
              </a:rPr>
              <a:t>بسيطة</a:t>
            </a:r>
            <a:r>
              <a:rPr lang="ar-SY" sz="1600" dirty="0">
                <a:solidFill>
                  <a:srgbClr val="203864"/>
                </a:solidFill>
                <a:cs typeface="Calibri"/>
              </a:rPr>
              <a:t> أو الواجبات في العمل</a:t>
            </a:r>
            <a:r>
              <a:rPr lang="ar-SA" sz="1600" dirty="0">
                <a:solidFill>
                  <a:srgbClr val="203864"/>
                </a:solidFill>
                <a:cs typeface="Calibri"/>
              </a:rPr>
              <a:t> في معظم الأوقات.</a:t>
            </a:r>
          </a:p>
          <a:p>
            <a:pPr marL="342900" marR="5080" indent="-342900" algn="just" rtl="1">
              <a:spcBef>
                <a:spcPts val="600"/>
              </a:spcBef>
              <a:buFont typeface="Arial" panose="020B0604020202020204" pitchFamily="34" charset="0"/>
              <a:buChar char="•"/>
            </a:pPr>
            <a:r>
              <a:rPr lang="ar-SY" sz="1600" dirty="0">
                <a:solidFill>
                  <a:srgbClr val="203864"/>
                </a:solidFill>
                <a:cs typeface="Calibri"/>
              </a:rPr>
              <a:t>يتجنب أو يكره أو يحجم عن المشاركة في المهام التي تتطلب جهد</a:t>
            </a:r>
            <a:r>
              <a:rPr lang="ar-SA" sz="1600" dirty="0">
                <a:solidFill>
                  <a:srgbClr val="203864"/>
                </a:solidFill>
                <a:cs typeface="Calibri"/>
              </a:rPr>
              <a:t>اً</a:t>
            </a:r>
            <a:r>
              <a:rPr lang="ar-SY" sz="1600" dirty="0">
                <a:solidFill>
                  <a:srgbClr val="203864"/>
                </a:solidFill>
                <a:cs typeface="Calibri"/>
              </a:rPr>
              <a:t> عقليا</a:t>
            </a:r>
            <a:r>
              <a:rPr lang="ar-SA" sz="1600" dirty="0">
                <a:solidFill>
                  <a:srgbClr val="203864"/>
                </a:solidFill>
                <a:cs typeface="Calibri"/>
              </a:rPr>
              <a:t>ً</a:t>
            </a:r>
            <a:r>
              <a:rPr lang="ar-SY" sz="1600" dirty="0">
                <a:solidFill>
                  <a:srgbClr val="203864"/>
                </a:solidFill>
                <a:cs typeface="Calibri"/>
              </a:rPr>
              <a:t> مستمرا</a:t>
            </a:r>
            <a:r>
              <a:rPr lang="ar-SA" sz="1600" dirty="0">
                <a:solidFill>
                  <a:srgbClr val="203864"/>
                </a:solidFill>
                <a:cs typeface="Calibri"/>
              </a:rPr>
              <a:t>ً في معظم الأوقات.</a:t>
            </a:r>
            <a:endParaRPr lang="ar-SY" sz="1600" dirty="0">
              <a:solidFill>
                <a:srgbClr val="203864"/>
              </a:solidFill>
              <a:cs typeface="Calibri"/>
            </a:endParaRPr>
          </a:p>
          <a:p>
            <a:pPr marL="342900" marR="5080" indent="-342900" algn="just" rtl="1">
              <a:spcBef>
                <a:spcPts val="600"/>
              </a:spcBef>
              <a:buFont typeface="Arial" panose="020B0604020202020204" pitchFamily="34" charset="0"/>
              <a:buChar char="•"/>
            </a:pPr>
            <a:r>
              <a:rPr lang="ar-SY" sz="1600" dirty="0">
                <a:solidFill>
                  <a:srgbClr val="203864"/>
                </a:solidFill>
                <a:cs typeface="Calibri"/>
              </a:rPr>
              <a:t>يفقد </a:t>
            </a:r>
            <a:r>
              <a:rPr lang="ar-SA" sz="1600" dirty="0">
                <a:solidFill>
                  <a:srgbClr val="203864"/>
                </a:solidFill>
                <a:cs typeface="Calibri"/>
              </a:rPr>
              <a:t>الأشياء</a:t>
            </a:r>
            <a:r>
              <a:rPr lang="ar-SY" sz="1600" dirty="0">
                <a:solidFill>
                  <a:srgbClr val="203864"/>
                </a:solidFill>
                <a:cs typeface="Calibri"/>
              </a:rPr>
              <a:t> </a:t>
            </a:r>
            <a:r>
              <a:rPr lang="ar-SA" sz="1600" dirty="0">
                <a:solidFill>
                  <a:srgbClr val="203864"/>
                </a:solidFill>
                <a:cs typeface="Calibri"/>
              </a:rPr>
              <a:t>ال</a:t>
            </a:r>
            <a:r>
              <a:rPr lang="ar-SY" sz="1600" dirty="0">
                <a:solidFill>
                  <a:srgbClr val="203864"/>
                </a:solidFill>
                <a:cs typeface="Calibri"/>
              </a:rPr>
              <a:t>ضروري</a:t>
            </a:r>
            <a:r>
              <a:rPr lang="ar-SA" sz="1600" dirty="0">
                <a:solidFill>
                  <a:srgbClr val="203864"/>
                </a:solidFill>
                <a:cs typeface="Calibri"/>
              </a:rPr>
              <a:t>ة من أجل</a:t>
            </a:r>
            <a:r>
              <a:rPr lang="ar-SY" sz="1600" dirty="0">
                <a:solidFill>
                  <a:srgbClr val="203864"/>
                </a:solidFill>
                <a:cs typeface="Calibri"/>
              </a:rPr>
              <a:t> </a:t>
            </a:r>
            <a:r>
              <a:rPr lang="ar-SA" sz="1600" dirty="0">
                <a:solidFill>
                  <a:srgbClr val="203864"/>
                </a:solidFill>
                <a:cs typeface="Calibri"/>
              </a:rPr>
              <a:t>ا</a:t>
            </a:r>
            <a:r>
              <a:rPr lang="ar-SY" sz="1600" dirty="0">
                <a:solidFill>
                  <a:srgbClr val="203864"/>
                </a:solidFill>
                <a:cs typeface="Calibri"/>
              </a:rPr>
              <a:t>لمهام أو الأنشطة التي يقوم بها</a:t>
            </a:r>
            <a:r>
              <a:rPr lang="ar-SA" sz="1600" dirty="0">
                <a:solidFill>
                  <a:srgbClr val="203864"/>
                </a:solidFill>
                <a:cs typeface="Calibri"/>
              </a:rPr>
              <a:t> في معظم الأوقات.</a:t>
            </a:r>
            <a:endParaRPr lang="ar-SY" sz="1600" dirty="0">
              <a:solidFill>
                <a:srgbClr val="203864"/>
              </a:solidFill>
              <a:cs typeface="Calibri"/>
            </a:endParaRPr>
          </a:p>
          <a:p>
            <a:pPr marL="342900" marR="5080" indent="-342900" algn="just" rtl="1">
              <a:spcBef>
                <a:spcPts val="600"/>
              </a:spcBef>
              <a:buFont typeface="Arial" panose="020B0604020202020204" pitchFamily="34" charset="0"/>
              <a:buChar char="•"/>
            </a:pPr>
            <a:r>
              <a:rPr lang="ar-SA" sz="1600" dirty="0">
                <a:solidFill>
                  <a:srgbClr val="203864"/>
                </a:solidFill>
                <a:cs typeface="Calibri"/>
              </a:rPr>
              <a:t>يتشتت </a:t>
            </a:r>
            <a:r>
              <a:rPr lang="ar-SY" sz="1600" dirty="0">
                <a:solidFill>
                  <a:srgbClr val="203864"/>
                </a:solidFill>
                <a:cs typeface="Calibri"/>
              </a:rPr>
              <a:t>انتباهه بسهولة ع</a:t>
            </a:r>
            <a:r>
              <a:rPr lang="ar-SA" sz="1600" dirty="0">
                <a:solidFill>
                  <a:srgbClr val="203864"/>
                </a:solidFill>
                <a:cs typeface="Calibri"/>
              </a:rPr>
              <a:t>بر</a:t>
            </a:r>
            <a:r>
              <a:rPr lang="ar-SY" sz="1600" dirty="0">
                <a:solidFill>
                  <a:srgbClr val="203864"/>
                </a:solidFill>
                <a:cs typeface="Calibri"/>
              </a:rPr>
              <a:t> المحفزات الخارجية</a:t>
            </a:r>
            <a:r>
              <a:rPr lang="ar-SA" sz="1600" dirty="0">
                <a:solidFill>
                  <a:srgbClr val="203864"/>
                </a:solidFill>
                <a:cs typeface="Calibri"/>
              </a:rPr>
              <a:t> في معظم الأوقات.</a:t>
            </a:r>
            <a:endParaRPr lang="ar-SY" sz="1600" dirty="0">
              <a:solidFill>
                <a:srgbClr val="203864"/>
              </a:solidFill>
              <a:cs typeface="Calibri"/>
            </a:endParaRPr>
          </a:p>
          <a:p>
            <a:pPr marL="342900" marR="5080" indent="-342900" algn="just" rtl="1">
              <a:spcBef>
                <a:spcPts val="600"/>
              </a:spcBef>
              <a:buFont typeface="Arial" panose="020B0604020202020204" pitchFamily="34" charset="0"/>
              <a:buChar char="•"/>
            </a:pPr>
            <a:r>
              <a:rPr lang="ar-SA" sz="1600" dirty="0">
                <a:solidFill>
                  <a:srgbClr val="203864"/>
                </a:solidFill>
                <a:cs typeface="Calibri"/>
              </a:rPr>
              <a:t>يتميز بالنسيان في </a:t>
            </a:r>
            <a:r>
              <a:rPr lang="ar-SY" sz="1600" dirty="0">
                <a:solidFill>
                  <a:srgbClr val="203864"/>
                </a:solidFill>
                <a:cs typeface="Calibri"/>
              </a:rPr>
              <a:t>الأنشطة اليومية</a:t>
            </a:r>
            <a:r>
              <a:rPr lang="ar-SA" sz="1600" dirty="0">
                <a:solidFill>
                  <a:srgbClr val="203864"/>
                </a:solidFill>
                <a:cs typeface="Calibri"/>
              </a:rPr>
              <a:t> في معظم الأوقات.</a:t>
            </a:r>
          </a:p>
        </p:txBody>
      </p:sp>
      <p:sp>
        <p:nvSpPr>
          <p:cNvPr id="2" name="Rectangle 8">
            <a:extLst>
              <a:ext uri="{FF2B5EF4-FFF2-40B4-BE49-F238E27FC236}">
                <a16:creationId xmlns:a16="http://schemas.microsoft.com/office/drawing/2014/main" id="{DBD5074F-FF93-99D7-77C4-0A0EDDEB97B3}"/>
              </a:ext>
            </a:extLst>
          </p:cNvPr>
          <p:cNvSpPr/>
          <p:nvPr/>
        </p:nvSpPr>
        <p:spPr>
          <a:xfrm>
            <a:off x="320843" y="2152263"/>
            <a:ext cx="3197609" cy="3539430"/>
          </a:xfrm>
          <a:prstGeom prst="rect">
            <a:avLst/>
          </a:prstGeom>
        </p:spPr>
        <p:txBody>
          <a:bodyPr wrap="square">
            <a:spAutoFit/>
          </a:bodyPr>
          <a:lstStyle/>
          <a:p>
            <a:pPr algn="ctr" rtl="1"/>
            <a:r>
              <a:rPr lang="ar-SY" sz="2800" b="1" kern="0" noProof="0" dirty="0">
                <a:solidFill>
                  <a:schemeClr val="bg1"/>
                </a:solidFill>
                <a:latin typeface="Calibri"/>
                <a:ea typeface="+mj-ea"/>
                <a:cs typeface="Calibri"/>
              </a:rPr>
              <a:t>إ</a:t>
            </a:r>
            <a:r>
              <a:rPr lang="ar-SA" sz="2800" b="1" kern="0" dirty="0">
                <a:solidFill>
                  <a:schemeClr val="bg1"/>
                </a:solidFill>
                <a:latin typeface="Calibri"/>
                <a:ea typeface="+mj-ea"/>
                <a:cs typeface="Calibri"/>
              </a:rPr>
              <a:t>ن</a:t>
            </a:r>
            <a:r>
              <a:rPr lang="ar-SA" sz="2800" b="1" kern="0" noProof="0" dirty="0">
                <a:solidFill>
                  <a:schemeClr val="bg1"/>
                </a:solidFill>
                <a:latin typeface="Calibri"/>
                <a:ea typeface="+mj-ea"/>
                <a:cs typeface="Calibri"/>
              </a:rPr>
              <a:t> </a:t>
            </a:r>
            <a:r>
              <a:rPr lang="ar-SY" sz="2800" b="1" kern="0" noProof="0" dirty="0">
                <a:solidFill>
                  <a:schemeClr val="bg1"/>
                </a:solidFill>
                <a:latin typeface="Calibri"/>
                <a:ea typeface="+mj-ea"/>
                <a:cs typeface="Calibri"/>
              </a:rPr>
              <a:t>كان طفلك يعاني من بعض الأعراض بشكل مكثف و</a:t>
            </a:r>
            <a:r>
              <a:rPr lang="ar-SA" sz="2800" b="1" kern="0" noProof="0" dirty="0">
                <a:solidFill>
                  <a:schemeClr val="bg1"/>
                </a:solidFill>
                <a:latin typeface="Calibri"/>
                <a:ea typeface="+mj-ea"/>
                <a:cs typeface="Calibri"/>
              </a:rPr>
              <a:t>شوهدت</a:t>
            </a:r>
            <a:r>
              <a:rPr lang="ar-SY" sz="2800" b="1" kern="0" noProof="0" dirty="0">
                <a:solidFill>
                  <a:schemeClr val="bg1"/>
                </a:solidFill>
                <a:latin typeface="Calibri"/>
                <a:ea typeface="+mj-ea"/>
                <a:cs typeface="Calibri"/>
              </a:rPr>
              <a:t> هذه ال</a:t>
            </a:r>
            <a:r>
              <a:rPr lang="ar-SA" sz="2800" b="1" kern="0" noProof="0" dirty="0">
                <a:solidFill>
                  <a:schemeClr val="bg1"/>
                </a:solidFill>
                <a:latin typeface="Calibri"/>
                <a:ea typeface="+mj-ea"/>
                <a:cs typeface="Calibri"/>
              </a:rPr>
              <a:t>أعراض</a:t>
            </a:r>
            <a:r>
              <a:rPr lang="ar-SY" sz="2800" b="1" kern="0" noProof="0" dirty="0">
                <a:solidFill>
                  <a:schemeClr val="bg1"/>
                </a:solidFill>
                <a:latin typeface="Calibri"/>
                <a:ea typeface="+mj-ea"/>
                <a:cs typeface="Calibri"/>
              </a:rPr>
              <a:t> في أكثر من مكان مثل المنزل أو المدرس</a:t>
            </a:r>
            <a:r>
              <a:rPr lang="ar-SA" sz="2800" b="1" kern="0" noProof="0" dirty="0">
                <a:solidFill>
                  <a:schemeClr val="bg1"/>
                </a:solidFill>
                <a:latin typeface="Calibri"/>
                <a:ea typeface="+mj-ea"/>
                <a:cs typeface="Calibri"/>
              </a:rPr>
              <a:t>ة،</a:t>
            </a:r>
            <a:r>
              <a:rPr lang="ar-SY" sz="2800" b="1" kern="0" noProof="0" dirty="0">
                <a:solidFill>
                  <a:schemeClr val="bg1"/>
                </a:solidFill>
                <a:latin typeface="Calibri"/>
                <a:ea typeface="+mj-ea"/>
                <a:cs typeface="Calibri"/>
              </a:rPr>
              <a:t> </a:t>
            </a:r>
            <a:r>
              <a:rPr lang="ar-SA" sz="2800" b="1" kern="0" dirty="0">
                <a:solidFill>
                  <a:schemeClr val="bg1"/>
                </a:solidFill>
                <a:latin typeface="Calibri"/>
                <a:ea typeface="+mj-ea"/>
                <a:cs typeface="Calibri"/>
              </a:rPr>
              <a:t>قم باستشارة</a:t>
            </a:r>
            <a:r>
              <a:rPr lang="ar-SY" sz="2800" b="1" kern="0" noProof="0" dirty="0">
                <a:solidFill>
                  <a:schemeClr val="bg1"/>
                </a:solidFill>
                <a:latin typeface="Calibri"/>
                <a:ea typeface="+mj-ea"/>
                <a:cs typeface="Calibri"/>
              </a:rPr>
              <a:t> أقرب أخصائي </a:t>
            </a:r>
            <a:r>
              <a:rPr lang="ar-SA" sz="2800" b="1" kern="0" noProof="0" dirty="0">
                <a:solidFill>
                  <a:schemeClr val="bg1"/>
                </a:solidFill>
                <a:latin typeface="Calibri"/>
                <a:ea typeface="+mj-ea"/>
                <a:cs typeface="Calibri"/>
              </a:rPr>
              <a:t>ل</a:t>
            </a:r>
            <a:r>
              <a:rPr lang="ar-SY" sz="2800" b="1" kern="0" noProof="0" dirty="0">
                <a:solidFill>
                  <a:schemeClr val="bg1"/>
                </a:solidFill>
                <a:latin typeface="Calibri"/>
                <a:ea typeface="+mj-ea"/>
                <a:cs typeface="Calibri"/>
              </a:rPr>
              <a:t>لصحة ال</a:t>
            </a:r>
            <a:r>
              <a:rPr lang="ar-SA" sz="2800" b="1" kern="0" dirty="0">
                <a:solidFill>
                  <a:schemeClr val="bg1"/>
                </a:solidFill>
                <a:latin typeface="Calibri"/>
                <a:ea typeface="+mj-ea"/>
                <a:cs typeface="Calibri"/>
              </a:rPr>
              <a:t>نفسية</a:t>
            </a:r>
            <a:r>
              <a:rPr lang="ar-SY" sz="2800" b="1" kern="0" noProof="0" dirty="0">
                <a:solidFill>
                  <a:schemeClr val="bg1"/>
                </a:solidFill>
                <a:latin typeface="Calibri"/>
                <a:ea typeface="+mj-ea"/>
                <a:cs typeface="Calibri"/>
              </a:rPr>
              <a:t> </a:t>
            </a:r>
            <a:r>
              <a:rPr lang="ar-SA" sz="2800" b="1" kern="0" noProof="0" dirty="0">
                <a:solidFill>
                  <a:schemeClr val="bg1"/>
                </a:solidFill>
                <a:latin typeface="Calibri"/>
                <a:ea typeface="+mj-ea"/>
                <a:cs typeface="Calibri"/>
              </a:rPr>
              <a:t>لدى ا</a:t>
            </a:r>
            <a:r>
              <a:rPr lang="ar-SY" sz="2800" b="1" kern="0" noProof="0" dirty="0">
                <a:solidFill>
                  <a:schemeClr val="bg1"/>
                </a:solidFill>
                <a:latin typeface="Calibri"/>
                <a:ea typeface="+mj-ea"/>
                <a:cs typeface="Calibri"/>
              </a:rPr>
              <a:t>لأطفال والمراهقين.</a:t>
            </a:r>
            <a:endParaRPr kumimoji="0" lang="ar-SA" sz="28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92470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المكتسبات</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2509020"/>
          </a:xfrm>
          <a:prstGeom prst="rect">
            <a:avLst/>
          </a:prstGeom>
        </p:spPr>
        <p:txBody>
          <a:bodyPr vert="horz" wrap="square" lIns="0" tIns="137795" rIns="0" bIns="0" rtlCol="0">
            <a:spAutoFit/>
          </a:bodyPr>
          <a:lstStyle/>
          <a:p>
            <a:pPr marL="355600" marR="5080" indent="-342900" algn="just" rtl="1">
              <a:spcBef>
                <a:spcPts val="600"/>
              </a:spcBef>
              <a:buFont typeface="Wingdings" panose="05000000000000000000" pitchFamily="2" charset="2"/>
              <a:buChar char="ü"/>
            </a:pPr>
            <a:r>
              <a:rPr lang="ar-SA" sz="2400" dirty="0">
                <a:solidFill>
                  <a:srgbClr val="203864"/>
                </a:solidFill>
                <a:cs typeface="Calibri"/>
              </a:rPr>
              <a:t>تعريف</a:t>
            </a:r>
            <a:r>
              <a:rPr lang="ar-SY" sz="2400" dirty="0">
                <a:solidFill>
                  <a:srgbClr val="203864"/>
                </a:solidFill>
                <a:cs typeface="Calibri"/>
              </a:rPr>
              <a:t> التطور الصحي</a:t>
            </a:r>
          </a:p>
          <a:p>
            <a:pPr marL="355600" marR="5080" indent="-342900" algn="just" rtl="1">
              <a:spcBef>
                <a:spcPts val="600"/>
              </a:spcBef>
              <a:buFont typeface="Wingdings" panose="05000000000000000000" pitchFamily="2" charset="2"/>
              <a:buChar char="ü"/>
            </a:pPr>
            <a:r>
              <a:rPr lang="ar-SA" sz="2400" dirty="0">
                <a:solidFill>
                  <a:srgbClr val="203864"/>
                </a:solidFill>
                <a:cs typeface="Calibri"/>
              </a:rPr>
              <a:t>الاهتمام</a:t>
            </a:r>
            <a:r>
              <a:rPr lang="ar-SY" sz="2400" dirty="0">
                <a:solidFill>
                  <a:srgbClr val="203864"/>
                </a:solidFill>
                <a:cs typeface="Calibri"/>
              </a:rPr>
              <a:t> </a:t>
            </a:r>
            <a:r>
              <a:rPr lang="ar-SA" sz="2400" dirty="0">
                <a:solidFill>
                  <a:srgbClr val="203864"/>
                </a:solidFill>
                <a:cs typeface="Calibri"/>
              </a:rPr>
              <a:t>ب</a:t>
            </a:r>
            <a:r>
              <a:rPr lang="ar-SY" sz="2400" dirty="0">
                <a:solidFill>
                  <a:srgbClr val="203864"/>
                </a:solidFill>
                <a:cs typeface="Calibri"/>
              </a:rPr>
              <a:t>مراعاة العلاقة الصحية بين الوالدين والطفل</a:t>
            </a:r>
          </a:p>
          <a:p>
            <a:pPr marL="355600" marR="5080" indent="-342900" algn="just" rtl="1">
              <a:spcBef>
                <a:spcPts val="600"/>
              </a:spcBef>
              <a:buFont typeface="Wingdings" panose="05000000000000000000" pitchFamily="2" charset="2"/>
              <a:buChar char="ü"/>
            </a:pPr>
            <a:r>
              <a:rPr lang="ar-SY" sz="2400" dirty="0">
                <a:solidFill>
                  <a:srgbClr val="203864"/>
                </a:solidFill>
                <a:cs typeface="Calibri"/>
              </a:rPr>
              <a:t>سرد أعراض المشاكل ال</a:t>
            </a:r>
            <a:r>
              <a:rPr lang="ar-SA" sz="2400" dirty="0">
                <a:solidFill>
                  <a:srgbClr val="203864"/>
                </a:solidFill>
                <a:cs typeface="Calibri"/>
              </a:rPr>
              <a:t>نفسية</a:t>
            </a:r>
            <a:r>
              <a:rPr lang="ar-SY" sz="2400" dirty="0">
                <a:solidFill>
                  <a:srgbClr val="203864"/>
                </a:solidFill>
                <a:cs typeface="Calibri"/>
              </a:rPr>
              <a:t> وال</a:t>
            </a:r>
            <a:r>
              <a:rPr lang="ar-SA" sz="2400" dirty="0">
                <a:solidFill>
                  <a:srgbClr val="203864"/>
                </a:solidFill>
                <a:cs typeface="Calibri"/>
              </a:rPr>
              <a:t>تطورية</a:t>
            </a:r>
            <a:r>
              <a:rPr lang="ar-SY" sz="2400" dirty="0">
                <a:solidFill>
                  <a:srgbClr val="203864"/>
                </a:solidFill>
                <a:cs typeface="Calibri"/>
              </a:rPr>
              <a:t> في </a:t>
            </a:r>
            <a:r>
              <a:rPr lang="ar-SA" sz="2400" dirty="0">
                <a:solidFill>
                  <a:srgbClr val="203864"/>
                </a:solidFill>
                <a:cs typeface="Calibri"/>
              </a:rPr>
              <a:t>مرحلة </a:t>
            </a:r>
            <a:r>
              <a:rPr lang="ar-SY" sz="2400" dirty="0">
                <a:solidFill>
                  <a:srgbClr val="203864"/>
                </a:solidFill>
                <a:cs typeface="Calibri"/>
              </a:rPr>
              <a:t>الطفولة والم</a:t>
            </a:r>
            <a:r>
              <a:rPr lang="ar-SA" sz="2400" dirty="0">
                <a:solidFill>
                  <a:srgbClr val="203864"/>
                </a:solidFill>
                <a:cs typeface="Calibri"/>
              </a:rPr>
              <a:t>صادر</a:t>
            </a:r>
            <a:r>
              <a:rPr lang="ar-SY" sz="2400" dirty="0">
                <a:solidFill>
                  <a:srgbClr val="203864"/>
                </a:solidFill>
                <a:cs typeface="Calibri"/>
              </a:rPr>
              <a:t> التي يمكنهم الحصول على المساعدة منها.</a:t>
            </a:r>
            <a:endParaRPr lang="ar-SA" sz="2400" dirty="0">
              <a:solidFill>
                <a:srgbClr val="203864"/>
              </a:solidFill>
              <a:cs typeface="Calibri"/>
            </a:endParaRP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1431802"/>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يجب على المشاركين في نهاية هذه الجلسة أن يكونوا قادرين على؛</a:t>
            </a:r>
          </a:p>
        </p:txBody>
      </p:sp>
    </p:spTree>
    <p:extLst>
      <p:ext uri="{BB962C8B-B14F-4D97-AF65-F5344CB8AC3E}">
        <p14:creationId xmlns:p14="http://schemas.microsoft.com/office/powerpoint/2010/main" val="201426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علاج اضطراب نقص الانتباه وفرط النشاط</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585690"/>
          </a:xfrm>
          <a:prstGeom prst="rect">
            <a:avLst/>
          </a:prstGeom>
        </p:spPr>
        <p:txBody>
          <a:bodyPr vert="horz" wrap="square" lIns="0" tIns="137795" rIns="0" bIns="0" rtlCol="0">
            <a:spAutoFit/>
          </a:bodyPr>
          <a:lstStyle/>
          <a:p>
            <a:pPr marR="5080" algn="ctr" rtl="1">
              <a:spcBef>
                <a:spcPts val="1200"/>
              </a:spcBef>
            </a:pPr>
            <a:r>
              <a:rPr lang="ar-SY" sz="2800" dirty="0">
                <a:solidFill>
                  <a:srgbClr val="203864"/>
                </a:solidFill>
                <a:cs typeface="Calibri"/>
              </a:rPr>
              <a:t>اضطراب </a:t>
            </a:r>
            <a:r>
              <a:rPr lang="ar-SA" sz="2800" dirty="0">
                <a:solidFill>
                  <a:srgbClr val="203864"/>
                </a:solidFill>
                <a:cs typeface="Calibri"/>
              </a:rPr>
              <a:t>نقص الانتباه وفرط النشاط </a:t>
            </a:r>
            <a:r>
              <a:rPr lang="ar-SY" sz="2800" dirty="0">
                <a:solidFill>
                  <a:srgbClr val="203864"/>
                </a:solidFill>
                <a:cs typeface="Calibri"/>
              </a:rPr>
              <a:t>هو اضطراب يستجيب للعلاج</a:t>
            </a:r>
            <a:r>
              <a:rPr lang="ar-SA" sz="2800" dirty="0">
                <a:solidFill>
                  <a:srgbClr val="203864"/>
                </a:solidFill>
                <a:cs typeface="Calibri"/>
              </a:rPr>
              <a:t> بشكل جيد جداً</a:t>
            </a:r>
            <a:r>
              <a:rPr lang="ar-SY" sz="2800" dirty="0">
                <a:solidFill>
                  <a:srgbClr val="203864"/>
                </a:solidFill>
                <a:cs typeface="Calibri"/>
              </a:rPr>
              <a:t>.</a:t>
            </a:r>
          </a:p>
          <a:p>
            <a:pPr marR="5080" algn="ctr" rtl="1">
              <a:spcBef>
                <a:spcPts val="1200"/>
              </a:spcBef>
            </a:pPr>
            <a:r>
              <a:rPr lang="ar-SY" sz="2800" dirty="0">
                <a:solidFill>
                  <a:srgbClr val="203864"/>
                </a:solidFill>
                <a:cs typeface="Calibri"/>
              </a:rPr>
              <a:t>العلاج الرئيسي هو العلاج الدوائي.</a:t>
            </a:r>
            <a:endParaRPr lang="ar-SA" sz="2800" dirty="0">
              <a:solidFill>
                <a:srgbClr val="203864"/>
              </a:solidFill>
              <a:cs typeface="Calibri"/>
            </a:endParaRPr>
          </a:p>
        </p:txBody>
      </p:sp>
    </p:spTree>
    <p:extLst>
      <p:ext uri="{BB962C8B-B14F-4D97-AF65-F5344CB8AC3E}">
        <p14:creationId xmlns:p14="http://schemas.microsoft.com/office/powerpoint/2010/main" val="3430891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9"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مثال عن حالة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3124573"/>
          </a:xfrm>
          <a:prstGeom prst="rect">
            <a:avLst/>
          </a:prstGeom>
        </p:spPr>
        <p:txBody>
          <a:bodyPr vert="horz" wrap="square" lIns="0" tIns="137795" rIns="0" bIns="0" rtlCol="0">
            <a:spAutoFit/>
          </a:bodyPr>
          <a:lstStyle/>
          <a:p>
            <a:pPr marR="5080" algn="just" rtl="1">
              <a:spcBef>
                <a:spcPts val="1200"/>
              </a:spcBef>
            </a:pPr>
            <a:r>
              <a:rPr lang="ar-SA" sz="2400" b="1" dirty="0">
                <a:solidFill>
                  <a:srgbClr val="203864"/>
                </a:solidFill>
                <a:cs typeface="Calibri"/>
              </a:rPr>
              <a:t>عندما لا يتم علاج نقص الانتباه وفرط النشاط في الوقت المناسب ...</a:t>
            </a:r>
          </a:p>
          <a:p>
            <a:pPr marR="5080" algn="just" rtl="1">
              <a:spcBef>
                <a:spcPts val="1200"/>
              </a:spcBef>
            </a:pPr>
            <a:r>
              <a:rPr lang="ar-SA" sz="2400" dirty="0">
                <a:solidFill>
                  <a:srgbClr val="203864"/>
                </a:solidFill>
                <a:cs typeface="Calibri"/>
              </a:rPr>
              <a:t>خلال</a:t>
            </a:r>
            <a:r>
              <a:rPr lang="ar-SY" sz="2400" dirty="0">
                <a:solidFill>
                  <a:srgbClr val="203864"/>
                </a:solidFill>
                <a:cs typeface="Calibri"/>
              </a:rPr>
              <a:t> مرحلة طفول</a:t>
            </a:r>
            <a:r>
              <a:rPr lang="ar-SA" sz="2400" dirty="0">
                <a:solidFill>
                  <a:srgbClr val="203864"/>
                </a:solidFill>
                <a:cs typeface="Calibri"/>
              </a:rPr>
              <a:t>ته</a:t>
            </a:r>
            <a:r>
              <a:rPr lang="ar-SY" sz="2400" dirty="0">
                <a:solidFill>
                  <a:srgbClr val="203864"/>
                </a:solidFill>
                <a:cs typeface="Calibri"/>
              </a:rPr>
              <a:t>:</a:t>
            </a:r>
          </a:p>
          <a:p>
            <a:pPr marL="342900" marR="5080" indent="-342900" algn="just" rtl="1">
              <a:spcBef>
                <a:spcPts val="1200"/>
              </a:spcBef>
              <a:buFont typeface="Arial" panose="020B0604020202020204" pitchFamily="34" charset="0"/>
              <a:buChar char="•"/>
            </a:pPr>
            <a:r>
              <a:rPr lang="ar-SA" sz="2400" dirty="0">
                <a:solidFill>
                  <a:srgbClr val="203864"/>
                </a:solidFill>
                <a:cs typeface="Calibri"/>
              </a:rPr>
              <a:t>يكون نشيطاً جداً</a:t>
            </a:r>
            <a:endParaRPr lang="ar-SY" sz="2400" dirty="0">
              <a:solidFill>
                <a:srgbClr val="203864"/>
              </a:solidFill>
              <a:cs typeface="Calibri"/>
            </a:endParaRPr>
          </a:p>
          <a:p>
            <a:pPr marL="342900" marR="5080" indent="-342900" algn="just" rtl="1">
              <a:spcBef>
                <a:spcPts val="1200"/>
              </a:spcBef>
              <a:buFont typeface="Arial" panose="020B0604020202020204" pitchFamily="34" charset="0"/>
              <a:buChar char="•"/>
            </a:pPr>
            <a:r>
              <a:rPr lang="ar-SA" sz="2400" dirty="0">
                <a:solidFill>
                  <a:srgbClr val="203864"/>
                </a:solidFill>
                <a:cs typeface="Calibri"/>
              </a:rPr>
              <a:t>يعرفه الجيران</a:t>
            </a:r>
            <a:endParaRPr lang="ar-SY" sz="2400" dirty="0">
              <a:solidFill>
                <a:srgbClr val="203864"/>
              </a:solidFill>
              <a:cs typeface="Calibri"/>
            </a:endParaRPr>
          </a:p>
          <a:p>
            <a:pPr marL="342900" marR="5080" indent="-342900" algn="just" rtl="1">
              <a:spcBef>
                <a:spcPts val="1200"/>
              </a:spcBef>
              <a:buFont typeface="Arial" panose="020B0604020202020204" pitchFamily="34" charset="0"/>
              <a:buChar char="•"/>
            </a:pPr>
            <a:r>
              <a:rPr lang="ar-SA" sz="2400" dirty="0">
                <a:solidFill>
                  <a:srgbClr val="203864"/>
                </a:solidFill>
                <a:cs typeface="Calibri"/>
              </a:rPr>
              <a:t>يكون </a:t>
            </a:r>
            <a:r>
              <a:rPr lang="ar-SY" sz="2400" dirty="0">
                <a:solidFill>
                  <a:srgbClr val="203864"/>
                </a:solidFill>
                <a:cs typeface="Calibri"/>
              </a:rPr>
              <a:t>طفل</a:t>
            </a:r>
            <a:r>
              <a:rPr lang="ar-SA" sz="2400" dirty="0">
                <a:solidFill>
                  <a:srgbClr val="203864"/>
                </a:solidFill>
                <a:cs typeface="Calibri"/>
              </a:rPr>
              <a:t>اً</a:t>
            </a:r>
            <a:r>
              <a:rPr lang="ar-SY" sz="2400" dirty="0">
                <a:solidFill>
                  <a:srgbClr val="203864"/>
                </a:solidFill>
                <a:cs typeface="Calibri"/>
              </a:rPr>
              <a:t> "شقي</a:t>
            </a:r>
            <a:r>
              <a:rPr lang="ar-SA" sz="2400" dirty="0">
                <a:solidFill>
                  <a:srgbClr val="203864"/>
                </a:solidFill>
                <a:cs typeface="Calibri"/>
              </a:rPr>
              <a:t>اً</a:t>
            </a:r>
            <a:r>
              <a:rPr lang="ar-SY" sz="2400" dirty="0">
                <a:solidFill>
                  <a:srgbClr val="203864"/>
                </a:solidFill>
                <a:cs typeface="Calibri"/>
              </a:rPr>
              <a:t>"</a:t>
            </a:r>
          </a:p>
          <a:p>
            <a:pPr marL="342900" marR="5080" indent="-342900" algn="just" rtl="1">
              <a:spcBef>
                <a:spcPts val="1200"/>
              </a:spcBef>
              <a:buFont typeface="Arial" panose="020B0604020202020204" pitchFamily="34" charset="0"/>
              <a:buChar char="•"/>
            </a:pPr>
            <a:r>
              <a:rPr lang="ar-SA" sz="2400" dirty="0">
                <a:solidFill>
                  <a:srgbClr val="203864"/>
                </a:solidFill>
                <a:cs typeface="Calibri"/>
              </a:rPr>
              <a:t>لا يتوقف عن التجول</a:t>
            </a:r>
          </a:p>
        </p:txBody>
      </p:sp>
    </p:spTree>
    <p:extLst>
      <p:ext uri="{BB962C8B-B14F-4D97-AF65-F5344CB8AC3E}">
        <p14:creationId xmlns:p14="http://schemas.microsoft.com/office/powerpoint/2010/main" val="3161082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565571"/>
            <a:ext cx="6946701" cy="2798909"/>
          </a:xfrm>
          <a:prstGeom prst="rect">
            <a:avLst/>
          </a:prstGeom>
        </p:spPr>
        <p:txBody>
          <a:bodyPr vert="horz" wrap="square" lIns="0" tIns="137795" rIns="0" bIns="0" numCol="2" spcCol="180000" rtlCol="1">
            <a:noAutofit/>
          </a:bodyPr>
          <a:lstStyle/>
          <a:p>
            <a:pPr marR="5080" algn="just" rtl="1">
              <a:spcBef>
                <a:spcPts val="300"/>
              </a:spcBef>
            </a:pPr>
            <a:r>
              <a:rPr lang="ar-SA" sz="1600" dirty="0">
                <a:solidFill>
                  <a:srgbClr val="203864"/>
                </a:solidFill>
                <a:cs typeface="Calibri"/>
              </a:rPr>
              <a:t>المدرسة الابتدائية</a:t>
            </a:r>
          </a:p>
          <a:p>
            <a:pPr marL="285750" marR="5080" indent="-285750" algn="just" rtl="1">
              <a:spcBef>
                <a:spcPts val="300"/>
              </a:spcBef>
              <a:buFont typeface="Arial" panose="020B0604020202020204" pitchFamily="34" charset="0"/>
              <a:buChar char="•"/>
            </a:pPr>
            <a:r>
              <a:rPr lang="ar-SA" sz="1600" dirty="0">
                <a:solidFill>
                  <a:srgbClr val="203864"/>
                </a:solidFill>
                <a:cs typeface="Calibri"/>
              </a:rPr>
              <a:t>كان </a:t>
            </a:r>
            <a:r>
              <a:rPr lang="ar-SY" sz="1600" dirty="0">
                <a:solidFill>
                  <a:srgbClr val="203864"/>
                </a:solidFill>
                <a:cs typeface="Calibri"/>
              </a:rPr>
              <a:t>من الصعب </a:t>
            </a:r>
            <a:r>
              <a:rPr lang="ar-SA" sz="1600" dirty="0">
                <a:solidFill>
                  <a:srgbClr val="203864"/>
                </a:solidFill>
                <a:cs typeface="Calibri"/>
              </a:rPr>
              <a:t>عليه الجلوس</a:t>
            </a:r>
            <a:r>
              <a:rPr lang="ar-SY" sz="1600" dirty="0">
                <a:solidFill>
                  <a:srgbClr val="203864"/>
                </a:solidFill>
                <a:cs typeface="Calibri"/>
              </a:rPr>
              <a:t> في الصف الأول،</a:t>
            </a:r>
            <a:endParaRPr lang="ar-SA" sz="1600" dirty="0">
              <a:solidFill>
                <a:srgbClr val="203864"/>
              </a:solidFill>
              <a:cs typeface="Calibri"/>
            </a:endParaRPr>
          </a:p>
          <a:p>
            <a:pPr marL="285750" marR="5080" indent="-285750" algn="just" rtl="1">
              <a:spcBef>
                <a:spcPts val="300"/>
              </a:spcBef>
              <a:buFont typeface="Arial" panose="020B0604020202020204" pitchFamily="34" charset="0"/>
              <a:buChar char="•"/>
            </a:pPr>
            <a:r>
              <a:rPr lang="ar-SA" sz="1600" dirty="0">
                <a:solidFill>
                  <a:srgbClr val="203864"/>
                </a:solidFill>
                <a:cs typeface="Calibri"/>
              </a:rPr>
              <a:t>كان </a:t>
            </a:r>
            <a:r>
              <a:rPr lang="ar-SY" sz="1600" dirty="0">
                <a:solidFill>
                  <a:srgbClr val="203864"/>
                </a:solidFill>
                <a:cs typeface="Calibri"/>
              </a:rPr>
              <a:t>متململ</a:t>
            </a:r>
            <a:r>
              <a:rPr lang="ar-SA" sz="1600" dirty="0">
                <a:solidFill>
                  <a:srgbClr val="203864"/>
                </a:solidFill>
                <a:cs typeface="Calibri"/>
              </a:rPr>
              <a:t>اً،</a:t>
            </a:r>
            <a:endParaRPr lang="ar-SY" sz="1600" dirty="0">
              <a:solidFill>
                <a:srgbClr val="203864"/>
              </a:solidFill>
              <a:cs typeface="Calibri"/>
            </a:endParaRPr>
          </a:p>
          <a:p>
            <a:pPr marL="285750" marR="5080" indent="-285750" algn="just" rtl="1">
              <a:spcBef>
                <a:spcPts val="300"/>
              </a:spcBef>
              <a:buFont typeface="Arial" panose="020B0604020202020204" pitchFamily="34" charset="0"/>
              <a:buChar char="•"/>
            </a:pPr>
            <a:r>
              <a:rPr lang="ar-SA" sz="1600" dirty="0">
                <a:solidFill>
                  <a:srgbClr val="203864"/>
                </a:solidFill>
                <a:cs typeface="Calibri"/>
              </a:rPr>
              <a:t>قلت حركة </a:t>
            </a:r>
            <a:r>
              <a:rPr lang="ar-SY" sz="1600" dirty="0">
                <a:solidFill>
                  <a:srgbClr val="203864"/>
                </a:solidFill>
                <a:cs typeface="Calibri"/>
              </a:rPr>
              <a:t>الأطفال الآخر</a:t>
            </a:r>
            <a:r>
              <a:rPr lang="ar-SA" sz="1600" dirty="0">
                <a:solidFill>
                  <a:srgbClr val="203864"/>
                </a:solidFill>
                <a:cs typeface="Calibri"/>
              </a:rPr>
              <a:t>ين،</a:t>
            </a:r>
            <a:endParaRPr lang="ar-SY" sz="1600" dirty="0">
              <a:solidFill>
                <a:srgbClr val="203864"/>
              </a:solidFill>
              <a:cs typeface="Calibri"/>
            </a:endParaRPr>
          </a:p>
          <a:p>
            <a:pPr marL="285750" marR="5080" indent="-285750" algn="just" rtl="1">
              <a:spcBef>
                <a:spcPts val="300"/>
              </a:spcBef>
              <a:buFont typeface="Arial" panose="020B0604020202020204" pitchFamily="34" charset="0"/>
              <a:buChar char="•"/>
            </a:pPr>
            <a:r>
              <a:rPr lang="ar-SY" sz="1600" dirty="0">
                <a:solidFill>
                  <a:srgbClr val="203864"/>
                </a:solidFill>
                <a:cs typeface="Calibri"/>
              </a:rPr>
              <a:t>لكن </a:t>
            </a:r>
            <a:r>
              <a:rPr lang="ar-SA" sz="1600" dirty="0">
                <a:solidFill>
                  <a:srgbClr val="203864"/>
                </a:solidFill>
                <a:cs typeface="Calibri"/>
              </a:rPr>
              <a:t>نشاط </a:t>
            </a:r>
            <a:r>
              <a:rPr lang="ar-SY" sz="1600" dirty="0">
                <a:solidFill>
                  <a:srgbClr val="203864"/>
                </a:solidFill>
                <a:cs typeface="Calibri"/>
              </a:rPr>
              <a:t>علي استمر</a:t>
            </a:r>
            <a:r>
              <a:rPr lang="ar-SA" sz="1600" dirty="0">
                <a:solidFill>
                  <a:srgbClr val="203864"/>
                </a:solidFill>
                <a:cs typeface="Calibri"/>
              </a:rPr>
              <a:t>،</a:t>
            </a:r>
          </a:p>
          <a:p>
            <a:pPr marL="285750" marR="5080" indent="-285750" algn="just" rtl="1">
              <a:spcBef>
                <a:spcPts val="300"/>
              </a:spcBef>
              <a:buFont typeface="Arial" panose="020B0604020202020204" pitchFamily="34" charset="0"/>
              <a:buChar char="•"/>
            </a:pPr>
            <a:r>
              <a:rPr lang="ar-SY" sz="1600" dirty="0">
                <a:solidFill>
                  <a:srgbClr val="203864"/>
                </a:solidFill>
                <a:cs typeface="Calibri"/>
              </a:rPr>
              <a:t>لا </a:t>
            </a:r>
            <a:r>
              <a:rPr lang="ar-SA" sz="1600" dirty="0">
                <a:solidFill>
                  <a:srgbClr val="203864"/>
                </a:solidFill>
                <a:cs typeface="Calibri"/>
              </a:rPr>
              <a:t>ي</a:t>
            </a:r>
            <a:r>
              <a:rPr lang="ar-SY" sz="1600" dirty="0">
                <a:solidFill>
                  <a:srgbClr val="203864"/>
                </a:solidFill>
                <a:cs typeface="Calibri"/>
              </a:rPr>
              <a:t>ستطيع </a:t>
            </a:r>
            <a:r>
              <a:rPr lang="ar-SA" sz="1600" dirty="0">
                <a:solidFill>
                  <a:srgbClr val="203864"/>
                </a:solidFill>
                <a:cs typeface="Calibri"/>
              </a:rPr>
              <a:t>تركيز </a:t>
            </a:r>
            <a:r>
              <a:rPr lang="ar-SY" sz="1600" dirty="0">
                <a:solidFill>
                  <a:srgbClr val="203864"/>
                </a:solidFill>
                <a:cs typeface="Calibri"/>
              </a:rPr>
              <a:t>انتباه</a:t>
            </a:r>
            <a:r>
              <a:rPr lang="ar-SA" sz="1600" dirty="0">
                <a:solidFill>
                  <a:srgbClr val="203864"/>
                </a:solidFill>
                <a:cs typeface="Calibri"/>
              </a:rPr>
              <a:t>ه،</a:t>
            </a:r>
            <a:endParaRPr lang="ar-SY" sz="1600" dirty="0">
              <a:solidFill>
                <a:srgbClr val="203864"/>
              </a:solidFill>
              <a:cs typeface="Calibri"/>
            </a:endParaRPr>
          </a:p>
          <a:p>
            <a:pPr marL="285750" marR="5080" indent="-285750" algn="just" rtl="1">
              <a:spcBef>
                <a:spcPts val="300"/>
              </a:spcBef>
              <a:buFont typeface="Arial" panose="020B0604020202020204" pitchFamily="34" charset="0"/>
              <a:buChar char="•"/>
            </a:pPr>
            <a:r>
              <a:rPr lang="ar-SA" sz="1600" dirty="0">
                <a:solidFill>
                  <a:srgbClr val="203864"/>
                </a:solidFill>
                <a:cs typeface="Calibri"/>
              </a:rPr>
              <a:t>يشعر وكأن إكمال واجباته المدرسية ظلم بالنسبة إليه،</a:t>
            </a:r>
            <a:endParaRPr lang="ar-SY" sz="1600" dirty="0">
              <a:solidFill>
                <a:srgbClr val="203864"/>
              </a:solidFill>
              <a:cs typeface="Calibri"/>
            </a:endParaRPr>
          </a:p>
          <a:p>
            <a:pPr marL="285750" marR="5080" indent="-285750" algn="just" rtl="1">
              <a:spcBef>
                <a:spcPts val="300"/>
              </a:spcBef>
              <a:buFont typeface="Arial" panose="020B0604020202020204" pitchFamily="34" charset="0"/>
              <a:buChar char="•"/>
            </a:pPr>
            <a:r>
              <a:rPr lang="ar-SY" sz="1600" dirty="0">
                <a:solidFill>
                  <a:srgbClr val="203864"/>
                </a:solidFill>
                <a:cs typeface="Calibri"/>
              </a:rPr>
              <a:t>يفهم </a:t>
            </a:r>
            <a:r>
              <a:rPr lang="ar-SA" sz="1600" dirty="0">
                <a:solidFill>
                  <a:srgbClr val="203864"/>
                </a:solidFill>
                <a:cs typeface="Calibri"/>
              </a:rPr>
              <a:t>و</a:t>
            </a:r>
            <a:r>
              <a:rPr lang="ar-SY" sz="1600" dirty="0">
                <a:solidFill>
                  <a:srgbClr val="203864"/>
                </a:solidFill>
                <a:cs typeface="Calibri"/>
              </a:rPr>
              <a:t>لكنه ينسى</a:t>
            </a:r>
            <a:r>
              <a:rPr lang="ar-SA" sz="1600" dirty="0">
                <a:solidFill>
                  <a:srgbClr val="203864"/>
                </a:solidFill>
                <a:cs typeface="Calibri"/>
              </a:rPr>
              <a:t>،</a:t>
            </a:r>
            <a:endParaRPr lang="ar-SY" sz="1600" dirty="0">
              <a:solidFill>
                <a:srgbClr val="203864"/>
              </a:solidFill>
              <a:cs typeface="Calibri"/>
            </a:endParaRPr>
          </a:p>
          <a:p>
            <a:pPr marL="285750" marR="5080" indent="-285750" algn="just" rtl="1">
              <a:spcBef>
                <a:spcPts val="300"/>
              </a:spcBef>
              <a:buFont typeface="Arial" panose="020B0604020202020204" pitchFamily="34" charset="0"/>
              <a:buChar char="•"/>
            </a:pPr>
            <a:r>
              <a:rPr lang="ar-SA" sz="1600" dirty="0">
                <a:solidFill>
                  <a:srgbClr val="203864"/>
                </a:solidFill>
                <a:cs typeface="Calibri"/>
              </a:rPr>
              <a:t>ال</a:t>
            </a:r>
            <a:r>
              <a:rPr lang="ar-SY" sz="1600" dirty="0">
                <a:solidFill>
                  <a:srgbClr val="203864"/>
                </a:solidFill>
                <a:cs typeface="Calibri"/>
              </a:rPr>
              <a:t>نجاح ال</a:t>
            </a:r>
            <a:r>
              <a:rPr lang="ar-SA" sz="1600" dirty="0">
                <a:solidFill>
                  <a:srgbClr val="203864"/>
                </a:solidFill>
                <a:cs typeface="Calibri"/>
              </a:rPr>
              <a:t>م</a:t>
            </a:r>
            <a:r>
              <a:rPr lang="ar-SY" sz="1600" dirty="0">
                <a:solidFill>
                  <a:srgbClr val="203864"/>
                </a:solidFill>
                <a:cs typeface="Calibri"/>
              </a:rPr>
              <a:t>درس</a:t>
            </a:r>
            <a:r>
              <a:rPr lang="ar-SA" sz="1600" dirty="0">
                <a:solidFill>
                  <a:srgbClr val="203864"/>
                </a:solidFill>
                <a:cs typeface="Calibri"/>
              </a:rPr>
              <a:t>ي </a:t>
            </a:r>
            <a:r>
              <a:rPr lang="ar-SY" sz="1600" dirty="0">
                <a:solidFill>
                  <a:srgbClr val="203864"/>
                </a:solidFill>
                <a:cs typeface="Calibri"/>
              </a:rPr>
              <a:t>منخفض</a:t>
            </a:r>
            <a:r>
              <a:rPr lang="ar-SA" sz="1600" dirty="0">
                <a:solidFill>
                  <a:srgbClr val="203864"/>
                </a:solidFill>
                <a:cs typeface="Calibri"/>
              </a:rPr>
              <a:t>،</a:t>
            </a:r>
            <a:endParaRPr lang="ar-SY" sz="1600" dirty="0">
              <a:solidFill>
                <a:srgbClr val="203864"/>
              </a:solidFill>
              <a:cs typeface="Calibri"/>
            </a:endParaRPr>
          </a:p>
          <a:p>
            <a:pPr marL="285750" marR="5080" indent="-285750" algn="just" rtl="1">
              <a:spcBef>
                <a:spcPts val="300"/>
              </a:spcBef>
              <a:buFont typeface="Arial" panose="020B0604020202020204" pitchFamily="34" charset="0"/>
              <a:buChar char="•"/>
            </a:pPr>
            <a:r>
              <a:rPr lang="ar-SY" sz="1600" dirty="0">
                <a:solidFill>
                  <a:srgbClr val="203864"/>
                </a:solidFill>
                <a:cs typeface="Calibri"/>
              </a:rPr>
              <a:t>يقول معلمه: </a:t>
            </a:r>
            <a:r>
              <a:rPr lang="ar-SA" sz="1600" dirty="0">
                <a:solidFill>
                  <a:srgbClr val="203864"/>
                </a:solidFill>
                <a:cs typeface="Calibri"/>
              </a:rPr>
              <a:t>"</a:t>
            </a:r>
            <a:r>
              <a:rPr lang="ar-SY" sz="1600" dirty="0">
                <a:solidFill>
                  <a:srgbClr val="203864"/>
                </a:solidFill>
                <a:cs typeface="Calibri"/>
              </a:rPr>
              <a:t>في الواقع</a:t>
            </a:r>
            <a:r>
              <a:rPr lang="ar-SA" sz="1600" dirty="0">
                <a:solidFill>
                  <a:srgbClr val="203864"/>
                </a:solidFill>
                <a:cs typeface="Calibri"/>
              </a:rPr>
              <a:t>، إن </a:t>
            </a:r>
            <a:r>
              <a:rPr lang="ar-SY" sz="1600" dirty="0">
                <a:solidFill>
                  <a:srgbClr val="203864"/>
                </a:solidFill>
                <a:cs typeface="Calibri"/>
              </a:rPr>
              <a:t>عقله يعمل ولكن عقله في مكان آخر</a:t>
            </a:r>
            <a:r>
              <a:rPr lang="ar-SA" sz="1600" dirty="0">
                <a:solidFill>
                  <a:srgbClr val="203864"/>
                </a:solidFill>
                <a:cs typeface="Calibri"/>
              </a:rPr>
              <a:t>"،</a:t>
            </a:r>
          </a:p>
          <a:p>
            <a:pPr marL="285750" marR="5080" indent="-285750" algn="just" rtl="1">
              <a:spcBef>
                <a:spcPts val="300"/>
              </a:spcBef>
              <a:buFont typeface="Arial" panose="020B0604020202020204" pitchFamily="34" charset="0"/>
              <a:buChar char="•"/>
            </a:pPr>
            <a:r>
              <a:rPr lang="ar-SA" sz="1600" dirty="0">
                <a:solidFill>
                  <a:srgbClr val="203864"/>
                </a:solidFill>
                <a:cs typeface="Calibri"/>
              </a:rPr>
              <a:t>انخفض نشاطه</a:t>
            </a:r>
            <a:r>
              <a:rPr lang="ar-SY" sz="1600" dirty="0">
                <a:solidFill>
                  <a:srgbClr val="203864"/>
                </a:solidFill>
                <a:cs typeface="Calibri"/>
              </a:rPr>
              <a:t> في العامين الماضيين</a:t>
            </a:r>
            <a:r>
              <a:rPr lang="ar-SA" sz="1600" dirty="0">
                <a:solidFill>
                  <a:srgbClr val="203864"/>
                </a:solidFill>
                <a:cs typeface="Calibri"/>
              </a:rPr>
              <a:t>،</a:t>
            </a:r>
            <a:endParaRPr lang="ar-SY" sz="1600" dirty="0">
              <a:solidFill>
                <a:srgbClr val="203864"/>
              </a:solidFill>
              <a:cs typeface="Calibri"/>
            </a:endParaRPr>
          </a:p>
          <a:p>
            <a:pPr marL="285750" marR="5080" indent="-285750" algn="just" rtl="1">
              <a:spcBef>
                <a:spcPts val="300"/>
              </a:spcBef>
              <a:buFont typeface="Arial" panose="020B0604020202020204" pitchFamily="34" charset="0"/>
              <a:buChar char="•"/>
            </a:pPr>
            <a:r>
              <a:rPr lang="ar-SY" sz="1600" dirty="0">
                <a:solidFill>
                  <a:srgbClr val="203864"/>
                </a:solidFill>
                <a:cs typeface="Calibri"/>
              </a:rPr>
              <a:t>لكن نجاح</a:t>
            </a:r>
            <a:r>
              <a:rPr lang="ar-SA" sz="1600" dirty="0">
                <a:solidFill>
                  <a:srgbClr val="203864"/>
                </a:solidFill>
                <a:cs typeface="Calibri"/>
              </a:rPr>
              <a:t>ه المدرسي انخفض بشكل أكبر،</a:t>
            </a:r>
          </a:p>
          <a:p>
            <a:pPr marL="285750" marR="5080" indent="-285750" algn="just" rtl="1">
              <a:spcBef>
                <a:spcPts val="300"/>
              </a:spcBef>
              <a:buFont typeface="Arial" panose="020B0604020202020204" pitchFamily="34" charset="0"/>
              <a:buChar char="•"/>
            </a:pPr>
            <a:r>
              <a:rPr lang="ar-SY" sz="1600" dirty="0">
                <a:solidFill>
                  <a:srgbClr val="203864"/>
                </a:solidFill>
                <a:cs typeface="Calibri"/>
              </a:rPr>
              <a:t>يفقد متعلقاته باستمرار.</a:t>
            </a:r>
          </a:p>
          <a:p>
            <a:pPr marL="285750" marR="5080" indent="-285750" algn="just" rtl="1">
              <a:spcBef>
                <a:spcPts val="300"/>
              </a:spcBef>
              <a:buFont typeface="Arial" panose="020B0604020202020204" pitchFamily="34" charset="0"/>
              <a:buChar char="•"/>
            </a:pPr>
            <a:r>
              <a:rPr lang="ar-SY" sz="1600" dirty="0">
                <a:solidFill>
                  <a:srgbClr val="203864"/>
                </a:solidFill>
                <a:cs typeface="Calibri"/>
              </a:rPr>
              <a:t>يقول </a:t>
            </a:r>
            <a:r>
              <a:rPr lang="ar-SA" sz="1600" dirty="0">
                <a:solidFill>
                  <a:srgbClr val="203864"/>
                </a:solidFill>
                <a:cs typeface="Calibri"/>
              </a:rPr>
              <a:t>الأب</a:t>
            </a:r>
            <a:r>
              <a:rPr lang="ar-SY" sz="1600" dirty="0">
                <a:solidFill>
                  <a:srgbClr val="203864"/>
                </a:solidFill>
                <a:cs typeface="Calibri"/>
              </a:rPr>
              <a:t>، "</a:t>
            </a:r>
            <a:r>
              <a:rPr lang="ar-SA" sz="1600" dirty="0">
                <a:solidFill>
                  <a:srgbClr val="203864"/>
                </a:solidFill>
                <a:cs typeface="Calibri"/>
              </a:rPr>
              <a:t>لا نستطيع أن ندركه بالمماحي</a:t>
            </a:r>
            <a:r>
              <a:rPr lang="ar-SY" sz="1600" dirty="0">
                <a:solidFill>
                  <a:srgbClr val="203864"/>
                </a:solidFill>
                <a:cs typeface="Calibri"/>
              </a:rPr>
              <a:t>، </a:t>
            </a:r>
            <a:r>
              <a:rPr lang="ar-SA" sz="1600" dirty="0">
                <a:solidFill>
                  <a:srgbClr val="203864"/>
                </a:solidFill>
                <a:cs typeface="Calibri"/>
              </a:rPr>
              <a:t>إنه</a:t>
            </a:r>
            <a:r>
              <a:rPr lang="ar-SY" sz="1600" dirty="0">
                <a:solidFill>
                  <a:srgbClr val="203864"/>
                </a:solidFill>
                <a:cs typeface="Calibri"/>
              </a:rPr>
              <a:t> </a:t>
            </a:r>
            <a:r>
              <a:rPr lang="ar-SA" sz="1600" dirty="0">
                <a:solidFill>
                  <a:srgbClr val="203864"/>
                </a:solidFill>
                <a:cs typeface="Calibri"/>
              </a:rPr>
              <a:t>عديم</a:t>
            </a:r>
            <a:r>
              <a:rPr lang="ar-SY" sz="1600" dirty="0">
                <a:solidFill>
                  <a:srgbClr val="203864"/>
                </a:solidFill>
                <a:cs typeface="Calibri"/>
              </a:rPr>
              <a:t> </a:t>
            </a:r>
            <a:r>
              <a:rPr lang="ar-SA" sz="1600" dirty="0">
                <a:solidFill>
                  <a:srgbClr val="203864"/>
                </a:solidFill>
                <a:cs typeface="Calibri"/>
              </a:rPr>
              <a:t>ال</a:t>
            </a:r>
            <a:r>
              <a:rPr lang="ar-SY" sz="1600" dirty="0">
                <a:solidFill>
                  <a:srgbClr val="203864"/>
                </a:solidFill>
                <a:cs typeface="Calibri"/>
              </a:rPr>
              <a:t>مسؤول</a:t>
            </a:r>
            <a:r>
              <a:rPr lang="ar-SA" sz="1600" dirty="0">
                <a:solidFill>
                  <a:srgbClr val="203864"/>
                </a:solidFill>
                <a:cs typeface="Calibri"/>
              </a:rPr>
              <a:t>ية</a:t>
            </a:r>
            <a:r>
              <a:rPr lang="ar-SY" sz="1600" dirty="0">
                <a:solidFill>
                  <a:srgbClr val="203864"/>
                </a:solidFill>
                <a:cs typeface="Calibri"/>
              </a:rPr>
              <a:t>".</a:t>
            </a:r>
          </a:p>
          <a:p>
            <a:pPr marL="285750" marR="5080" indent="-285750" algn="just" rtl="1">
              <a:spcBef>
                <a:spcPts val="300"/>
              </a:spcBef>
              <a:buFont typeface="Arial" panose="020B0604020202020204" pitchFamily="34" charset="0"/>
              <a:buChar char="•"/>
            </a:pPr>
            <a:r>
              <a:rPr lang="ar-SY" sz="1600" dirty="0">
                <a:solidFill>
                  <a:srgbClr val="203864"/>
                </a:solidFill>
                <a:cs typeface="Calibri"/>
              </a:rPr>
              <a:t>بينما يمكنه لعب ألعاب الهاتف وال</a:t>
            </a:r>
            <a:r>
              <a:rPr lang="ar-SA" sz="1600" dirty="0">
                <a:solidFill>
                  <a:srgbClr val="203864"/>
                </a:solidFill>
                <a:cs typeface="Calibri"/>
              </a:rPr>
              <a:t>حاسوب</a:t>
            </a:r>
            <a:r>
              <a:rPr lang="ar-SY" sz="1600" dirty="0">
                <a:solidFill>
                  <a:srgbClr val="203864"/>
                </a:solidFill>
                <a:cs typeface="Calibri"/>
              </a:rPr>
              <a:t> لساعات </a:t>
            </a:r>
            <a:r>
              <a:rPr lang="ar-SA" sz="1600" dirty="0">
                <a:solidFill>
                  <a:srgbClr val="203864"/>
                </a:solidFill>
                <a:cs typeface="Calibri"/>
              </a:rPr>
              <a:t>فإنه ل</a:t>
            </a:r>
            <a:r>
              <a:rPr lang="ar-SY" sz="1600" dirty="0">
                <a:solidFill>
                  <a:srgbClr val="203864"/>
                </a:solidFill>
                <a:cs typeface="Calibri"/>
              </a:rPr>
              <a:t>ا يمكنه البقاء أكثر من 10 دقائق في الدرس</a:t>
            </a:r>
            <a:r>
              <a:rPr lang="ar-SA" sz="1600" dirty="0">
                <a:solidFill>
                  <a:srgbClr val="203864"/>
                </a:solidFill>
                <a:cs typeface="Calibri"/>
              </a:rPr>
              <a:t>.</a:t>
            </a:r>
            <a:endParaRPr lang="ar-SY" sz="1600" dirty="0">
              <a:solidFill>
                <a:srgbClr val="203864"/>
              </a:solidFill>
              <a:cs typeface="Calibri"/>
            </a:endParaRPr>
          </a:p>
          <a:p>
            <a:pPr marR="5080" algn="just" rtl="1">
              <a:spcBef>
                <a:spcPts val="300"/>
              </a:spcBef>
            </a:pPr>
            <a:r>
              <a:rPr lang="ar-SA" sz="1600" b="1" dirty="0">
                <a:solidFill>
                  <a:srgbClr val="203864"/>
                </a:solidFill>
                <a:cs typeface="Calibri"/>
              </a:rPr>
              <a:t>إنه</a:t>
            </a:r>
            <a:r>
              <a:rPr lang="ar-SY" sz="1600" b="1" dirty="0">
                <a:solidFill>
                  <a:srgbClr val="203864"/>
                </a:solidFill>
                <a:cs typeface="Calibri"/>
              </a:rPr>
              <a:t> </a:t>
            </a:r>
            <a:r>
              <a:rPr lang="ar-SA" sz="1600" b="1" dirty="0">
                <a:solidFill>
                  <a:srgbClr val="203864"/>
                </a:solidFill>
                <a:cs typeface="Calibri"/>
              </a:rPr>
              <a:t>طفل،</a:t>
            </a:r>
            <a:r>
              <a:rPr lang="ar-SY" sz="1600" b="1" dirty="0">
                <a:solidFill>
                  <a:srgbClr val="203864"/>
                </a:solidFill>
                <a:cs typeface="Calibri"/>
              </a:rPr>
              <a:t> سوف يتحسن على أي حال.</a:t>
            </a:r>
            <a:endParaRPr lang="ar-SA" sz="1600" b="1" dirty="0">
              <a:solidFill>
                <a:srgbClr val="203864"/>
              </a:solidFill>
              <a:cs typeface="Calibri"/>
            </a:endParaRPr>
          </a:p>
        </p:txBody>
      </p:sp>
      <p:sp>
        <p:nvSpPr>
          <p:cNvPr id="2" name="Rectangle 8">
            <a:extLst>
              <a:ext uri="{FF2B5EF4-FFF2-40B4-BE49-F238E27FC236}">
                <a16:creationId xmlns:a16="http://schemas.microsoft.com/office/drawing/2014/main" id="{14A69AC7-62D6-9592-3B79-3BE5032CECAF}"/>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مثال عن حالة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5" name="object 4">
            <a:extLst>
              <a:ext uri="{FF2B5EF4-FFF2-40B4-BE49-F238E27FC236}">
                <a16:creationId xmlns:a16="http://schemas.microsoft.com/office/drawing/2014/main" id="{7DFF64E2-945F-2F52-5511-78CC6D9CEF99}"/>
              </a:ext>
            </a:extLst>
          </p:cNvPr>
          <p:cNvSpPr txBox="1"/>
          <p:nvPr/>
        </p:nvSpPr>
        <p:spPr>
          <a:xfrm>
            <a:off x="4572000" y="2189651"/>
            <a:ext cx="6946701" cy="462109"/>
          </a:xfrm>
          <a:prstGeom prst="rect">
            <a:avLst/>
          </a:prstGeom>
        </p:spPr>
        <p:txBody>
          <a:bodyPr vert="horz" wrap="square" lIns="0" tIns="137795" rIns="0" bIns="0" numCol="1" spcCol="180000" rtlCol="1">
            <a:noAutofit/>
          </a:bodyPr>
          <a:lstStyle/>
          <a:p>
            <a:pPr marR="5080" algn="just" rtl="1">
              <a:spcBef>
                <a:spcPts val="300"/>
              </a:spcBef>
            </a:pPr>
            <a:r>
              <a:rPr lang="ar-SA" sz="1600" b="1" dirty="0">
                <a:solidFill>
                  <a:srgbClr val="203864"/>
                </a:solidFill>
                <a:cs typeface="Calibri"/>
              </a:rPr>
              <a:t>عندما لا يتم علاج نقص الانتباه وفرط النشاط في الوقت المناسب ...</a:t>
            </a:r>
          </a:p>
        </p:txBody>
      </p:sp>
    </p:spTree>
    <p:extLst>
      <p:ext uri="{BB962C8B-B14F-4D97-AF65-F5344CB8AC3E}">
        <p14:creationId xmlns:p14="http://schemas.microsoft.com/office/powerpoint/2010/main" val="4081406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3540072"/>
          </a:xfrm>
          <a:prstGeom prst="rect">
            <a:avLst/>
          </a:prstGeom>
        </p:spPr>
        <p:txBody>
          <a:bodyPr vert="horz" wrap="square" lIns="0" tIns="137795" rIns="0" bIns="0" rtlCol="0">
            <a:spAutoFit/>
          </a:bodyPr>
          <a:lstStyle/>
          <a:p>
            <a:pPr marR="5080" algn="just" rtl="1">
              <a:spcBef>
                <a:spcPts val="600"/>
              </a:spcBef>
            </a:pPr>
            <a:r>
              <a:rPr lang="ar-SA" sz="1600" b="1" dirty="0">
                <a:solidFill>
                  <a:srgbClr val="203864"/>
                </a:solidFill>
                <a:cs typeface="Calibri"/>
              </a:rPr>
              <a:t>عندما لا يتم علاج نقص الانتباه وفرط النشاط في الوقت المناسب ...</a:t>
            </a:r>
            <a:endParaRPr lang="ar-SA" sz="1600" dirty="0">
              <a:solidFill>
                <a:srgbClr val="203864"/>
              </a:solidFill>
              <a:cs typeface="Calibri"/>
            </a:endParaRPr>
          </a:p>
          <a:p>
            <a:pPr marR="5080" algn="just" rtl="1">
              <a:spcBef>
                <a:spcPts val="600"/>
              </a:spcBef>
            </a:pPr>
            <a:r>
              <a:rPr lang="ar-SY" sz="1600" dirty="0">
                <a:solidFill>
                  <a:srgbClr val="203864"/>
                </a:solidFill>
                <a:cs typeface="Calibri"/>
              </a:rPr>
              <a:t>المدرسة الثانوية:</a:t>
            </a:r>
          </a:p>
          <a:p>
            <a:pPr marL="285750" marR="5080" indent="-285750" algn="just" rtl="1">
              <a:spcBef>
                <a:spcPts val="600"/>
              </a:spcBef>
              <a:buFont typeface="Arial" panose="020B0604020202020204" pitchFamily="34" charset="0"/>
              <a:buChar char="•"/>
            </a:pPr>
            <a:r>
              <a:rPr lang="ar-SY" sz="1600" dirty="0">
                <a:solidFill>
                  <a:srgbClr val="203864"/>
                </a:solidFill>
                <a:cs typeface="Calibri"/>
              </a:rPr>
              <a:t>انخفض </a:t>
            </a:r>
            <a:r>
              <a:rPr lang="ar-SA" sz="1600" dirty="0">
                <a:solidFill>
                  <a:srgbClr val="203864"/>
                </a:solidFill>
                <a:cs typeface="Calibri"/>
              </a:rPr>
              <a:t>نجاه الدراسي </a:t>
            </a:r>
            <a:r>
              <a:rPr lang="ar-SY" sz="1600" dirty="0">
                <a:solidFill>
                  <a:srgbClr val="203864"/>
                </a:solidFill>
                <a:cs typeface="Calibri"/>
              </a:rPr>
              <a:t>أكثر.</a:t>
            </a:r>
          </a:p>
          <a:p>
            <a:pPr marL="285750" marR="5080" indent="-285750" algn="just" rtl="1">
              <a:spcBef>
                <a:spcPts val="600"/>
              </a:spcBef>
              <a:buFont typeface="Arial" panose="020B0604020202020204" pitchFamily="34" charset="0"/>
              <a:buChar char="•"/>
            </a:pPr>
            <a:r>
              <a:rPr lang="ar-SY" sz="1600" dirty="0">
                <a:solidFill>
                  <a:srgbClr val="203864"/>
                </a:solidFill>
                <a:cs typeface="Calibri"/>
              </a:rPr>
              <a:t>يجلس في الخلف مع أطفال آخرين مثله</a:t>
            </a:r>
            <a:r>
              <a:rPr lang="ar-SA" sz="1600" dirty="0">
                <a:solidFill>
                  <a:srgbClr val="203864"/>
                </a:solidFill>
                <a:cs typeface="Calibri"/>
              </a:rPr>
              <a:t> ويثير الفوضى في الدرس</a:t>
            </a:r>
            <a:r>
              <a:rPr lang="ar-SY" sz="1600" dirty="0">
                <a:solidFill>
                  <a:srgbClr val="203864"/>
                </a:solidFill>
                <a:cs typeface="Calibri"/>
              </a:rPr>
              <a:t>.</a:t>
            </a:r>
          </a:p>
          <a:p>
            <a:pPr marL="285750" marR="5080" indent="-285750" algn="just" rtl="1">
              <a:spcBef>
                <a:spcPts val="600"/>
              </a:spcBef>
              <a:buFont typeface="Arial" panose="020B0604020202020204" pitchFamily="34" charset="0"/>
              <a:buChar char="•"/>
            </a:pPr>
            <a:r>
              <a:rPr lang="ar-SY" sz="1600" dirty="0">
                <a:solidFill>
                  <a:srgbClr val="203864"/>
                </a:solidFill>
                <a:cs typeface="Calibri"/>
              </a:rPr>
              <a:t>بدأ</a:t>
            </a:r>
            <a:r>
              <a:rPr lang="ar-SA" sz="1600" dirty="0">
                <a:solidFill>
                  <a:srgbClr val="203864"/>
                </a:solidFill>
                <a:cs typeface="Calibri"/>
              </a:rPr>
              <a:t>وا</a:t>
            </a:r>
            <a:r>
              <a:rPr lang="ar-SY" sz="1600" dirty="0">
                <a:solidFill>
                  <a:srgbClr val="203864"/>
                </a:solidFill>
                <a:cs typeface="Calibri"/>
              </a:rPr>
              <a:t> </a:t>
            </a:r>
            <a:r>
              <a:rPr lang="ar-SA" sz="1600" dirty="0">
                <a:solidFill>
                  <a:srgbClr val="203864"/>
                </a:solidFill>
                <a:cs typeface="Calibri"/>
              </a:rPr>
              <a:t>يُطردون من الصف</a:t>
            </a:r>
            <a:r>
              <a:rPr lang="ar-SY" sz="1600" dirty="0">
                <a:solidFill>
                  <a:srgbClr val="203864"/>
                </a:solidFill>
                <a:cs typeface="Calibri"/>
              </a:rPr>
              <a:t> و</a:t>
            </a:r>
            <a:r>
              <a:rPr lang="ar-SA" sz="1600" dirty="0">
                <a:solidFill>
                  <a:srgbClr val="203864"/>
                </a:solidFill>
                <a:cs typeface="Calibri"/>
              </a:rPr>
              <a:t>ب</a:t>
            </a:r>
            <a:r>
              <a:rPr lang="ar-SY" sz="1600" dirty="0">
                <a:solidFill>
                  <a:srgbClr val="203864"/>
                </a:solidFill>
                <a:cs typeface="Calibri"/>
              </a:rPr>
              <a:t>الهر</a:t>
            </a:r>
            <a:r>
              <a:rPr lang="ar-SA" sz="1600" dirty="0">
                <a:solidFill>
                  <a:srgbClr val="203864"/>
                </a:solidFill>
                <a:cs typeface="Calibri"/>
              </a:rPr>
              <a:t>وب</a:t>
            </a:r>
            <a:r>
              <a:rPr lang="ar-SY" sz="1600" dirty="0">
                <a:solidFill>
                  <a:srgbClr val="203864"/>
                </a:solidFill>
                <a:cs typeface="Calibri"/>
              </a:rPr>
              <a:t> من المدرسة</a:t>
            </a:r>
            <a:r>
              <a:rPr lang="ar-SA" sz="1600" dirty="0">
                <a:solidFill>
                  <a:srgbClr val="203864"/>
                </a:solidFill>
                <a:cs typeface="Calibri"/>
              </a:rPr>
              <a:t> بمرور الوقت.</a:t>
            </a:r>
            <a:endParaRPr lang="ar-SY" sz="1600" dirty="0">
              <a:solidFill>
                <a:srgbClr val="203864"/>
              </a:solidFill>
              <a:cs typeface="Calibri"/>
            </a:endParaRPr>
          </a:p>
          <a:p>
            <a:pPr marL="285750" marR="5080" indent="-285750" algn="just" rtl="1">
              <a:spcBef>
                <a:spcPts val="600"/>
              </a:spcBef>
              <a:buFont typeface="Arial" panose="020B0604020202020204" pitchFamily="34" charset="0"/>
              <a:buChar char="•"/>
            </a:pPr>
            <a:r>
              <a:rPr lang="ar-SY" sz="1600" dirty="0">
                <a:solidFill>
                  <a:srgbClr val="203864"/>
                </a:solidFill>
                <a:cs typeface="Calibri"/>
              </a:rPr>
              <a:t>بدأ التدخين بسبب</a:t>
            </a:r>
            <a:r>
              <a:rPr lang="ar-SA" sz="1600" dirty="0">
                <a:solidFill>
                  <a:srgbClr val="203864"/>
                </a:solidFill>
                <a:cs typeface="Calibri"/>
              </a:rPr>
              <a:t> أصدقائه هؤلاء أيضاً</a:t>
            </a:r>
            <a:r>
              <a:rPr lang="ar-SY" sz="1600" dirty="0">
                <a:solidFill>
                  <a:srgbClr val="203864"/>
                </a:solidFill>
                <a:cs typeface="Calibri"/>
              </a:rPr>
              <a:t>.</a:t>
            </a:r>
          </a:p>
          <a:p>
            <a:pPr marL="285750" marR="5080" indent="-285750" algn="just" rtl="1">
              <a:spcBef>
                <a:spcPts val="600"/>
              </a:spcBef>
              <a:buFont typeface="Arial" panose="020B0604020202020204" pitchFamily="34" charset="0"/>
              <a:buChar char="•"/>
            </a:pPr>
            <a:r>
              <a:rPr lang="ar-SY" sz="1600" dirty="0">
                <a:solidFill>
                  <a:srgbClr val="203864"/>
                </a:solidFill>
                <a:cs typeface="Calibri"/>
              </a:rPr>
              <a:t>تم طرده من المدرسة </a:t>
            </a:r>
            <a:r>
              <a:rPr lang="ar-SA" sz="1600" dirty="0">
                <a:solidFill>
                  <a:srgbClr val="203864"/>
                </a:solidFill>
                <a:cs typeface="Calibri"/>
              </a:rPr>
              <a:t>في الصف الثاني الثانوي </a:t>
            </a:r>
            <a:r>
              <a:rPr lang="ar-SY" sz="1600" dirty="0">
                <a:solidFill>
                  <a:srgbClr val="203864"/>
                </a:solidFill>
                <a:cs typeface="Calibri"/>
              </a:rPr>
              <a:t>لأن</a:t>
            </a:r>
            <a:r>
              <a:rPr lang="ar-SA" sz="1600" dirty="0">
                <a:solidFill>
                  <a:srgbClr val="203864"/>
                </a:solidFill>
                <a:cs typeface="Calibri"/>
              </a:rPr>
              <a:t> درجاته كانت ضعيفة في جميع ال</a:t>
            </a:r>
            <a:r>
              <a:rPr lang="ar-SY" sz="1600" dirty="0">
                <a:solidFill>
                  <a:srgbClr val="203864"/>
                </a:solidFill>
                <a:cs typeface="Calibri"/>
              </a:rPr>
              <a:t>مواد</a:t>
            </a:r>
            <a:r>
              <a:rPr lang="ar-SA" sz="1600" dirty="0">
                <a:solidFill>
                  <a:srgbClr val="203864"/>
                </a:solidFill>
                <a:cs typeface="Calibri"/>
              </a:rPr>
              <a:t>.</a:t>
            </a:r>
          </a:p>
          <a:p>
            <a:pPr marL="285750" marR="5080" indent="-285750" algn="just" rtl="1">
              <a:spcBef>
                <a:spcPts val="600"/>
              </a:spcBef>
              <a:buFont typeface="Arial" panose="020B0604020202020204" pitchFamily="34" charset="0"/>
              <a:buChar char="•"/>
            </a:pPr>
            <a:r>
              <a:rPr lang="ar-SY" sz="1600" dirty="0">
                <a:solidFill>
                  <a:srgbClr val="203864"/>
                </a:solidFill>
                <a:cs typeface="Calibri"/>
              </a:rPr>
              <a:t>على الرغم من أن عائلة علي كانت مستاءة للغاية من هذا الوضع، إلا أنه لم </a:t>
            </a:r>
            <a:r>
              <a:rPr lang="ar-SA" sz="1600" dirty="0">
                <a:solidFill>
                  <a:srgbClr val="203864"/>
                </a:solidFill>
                <a:cs typeface="Calibri"/>
              </a:rPr>
              <a:t>ت</a:t>
            </a:r>
            <a:r>
              <a:rPr lang="ar-SY" sz="1600" dirty="0">
                <a:solidFill>
                  <a:srgbClr val="203864"/>
                </a:solidFill>
                <a:cs typeface="Calibri"/>
              </a:rPr>
              <a:t>كن لديه مشكلة جدية مع هذا الوضع.</a:t>
            </a:r>
          </a:p>
          <a:p>
            <a:pPr marL="285750" marR="5080" indent="-285750" algn="just" rtl="1">
              <a:spcBef>
                <a:spcPts val="600"/>
              </a:spcBef>
              <a:buFont typeface="Arial" panose="020B0604020202020204" pitchFamily="34" charset="0"/>
              <a:buChar char="•"/>
            </a:pPr>
            <a:r>
              <a:rPr lang="ar-SA" sz="1600" dirty="0">
                <a:solidFill>
                  <a:srgbClr val="203864"/>
                </a:solidFill>
                <a:cs typeface="Calibri"/>
              </a:rPr>
              <a:t>كانت </a:t>
            </a:r>
            <a:r>
              <a:rPr lang="ar-SY" sz="1600" dirty="0">
                <a:solidFill>
                  <a:srgbClr val="203864"/>
                </a:solidFill>
                <a:cs typeface="Calibri"/>
              </a:rPr>
              <a:t>نتيجة</a:t>
            </a:r>
            <a:r>
              <a:rPr lang="ar-SA" sz="1600" dirty="0">
                <a:solidFill>
                  <a:srgbClr val="203864"/>
                </a:solidFill>
                <a:cs typeface="Calibri"/>
              </a:rPr>
              <a:t> متوقعة بالنسبة إليه</a:t>
            </a:r>
            <a:r>
              <a:rPr lang="ar-SY" sz="1600" dirty="0">
                <a:solidFill>
                  <a:srgbClr val="203864"/>
                </a:solidFill>
                <a:cs typeface="Calibri"/>
              </a:rPr>
              <a:t>.</a:t>
            </a:r>
            <a:endParaRPr lang="ar-SA" sz="1600" dirty="0">
              <a:solidFill>
                <a:srgbClr val="203864"/>
              </a:solidFill>
              <a:cs typeface="Calibri"/>
            </a:endParaRPr>
          </a:p>
          <a:p>
            <a:pPr marL="285750" marR="5080" indent="-285750" algn="just" rtl="1">
              <a:spcBef>
                <a:spcPts val="600"/>
              </a:spcBef>
              <a:buFont typeface="Arial" panose="020B0604020202020204" pitchFamily="34" charset="0"/>
              <a:buChar char="•"/>
            </a:pPr>
            <a:r>
              <a:rPr lang="ar-SY" sz="1600" dirty="0">
                <a:solidFill>
                  <a:srgbClr val="203864"/>
                </a:solidFill>
                <a:cs typeface="Calibri"/>
              </a:rPr>
              <a:t>بدأ </a:t>
            </a:r>
            <a:r>
              <a:rPr lang="ar-SA" sz="1600" dirty="0">
                <a:solidFill>
                  <a:srgbClr val="203864"/>
                </a:solidFill>
                <a:cs typeface="Calibri"/>
              </a:rPr>
              <a:t>بالبحث</a:t>
            </a:r>
            <a:r>
              <a:rPr lang="ar-SY" sz="1600" dirty="0">
                <a:solidFill>
                  <a:srgbClr val="203864"/>
                </a:solidFill>
                <a:cs typeface="Calibri"/>
              </a:rPr>
              <a:t> عن عمل لأنه كان عليه أن يكسب لقمة العيش.</a:t>
            </a:r>
            <a:endParaRPr lang="ar-SA" sz="1600" dirty="0">
              <a:solidFill>
                <a:srgbClr val="203864"/>
              </a:solidFill>
              <a:cs typeface="Calibri"/>
            </a:endParaRPr>
          </a:p>
        </p:txBody>
      </p:sp>
      <p:sp>
        <p:nvSpPr>
          <p:cNvPr id="2" name="Rectangle 8">
            <a:extLst>
              <a:ext uri="{FF2B5EF4-FFF2-40B4-BE49-F238E27FC236}">
                <a16:creationId xmlns:a16="http://schemas.microsoft.com/office/drawing/2014/main" id="{D351E816-AC00-CCFD-80EE-8E9C634FA951}"/>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مثال عن حالة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128822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3447739"/>
          </a:xfrm>
          <a:prstGeom prst="rect">
            <a:avLst/>
          </a:prstGeom>
        </p:spPr>
        <p:txBody>
          <a:bodyPr vert="horz" wrap="square" lIns="0" tIns="137795" rIns="0" bIns="0" rtlCol="0">
            <a:spAutoFit/>
          </a:bodyPr>
          <a:lstStyle/>
          <a:p>
            <a:pPr marR="5080" algn="just" rtl="1">
              <a:spcBef>
                <a:spcPts val="600"/>
              </a:spcBef>
            </a:pPr>
            <a:r>
              <a:rPr lang="ar-SA" sz="1800" b="1" dirty="0">
                <a:solidFill>
                  <a:srgbClr val="203864"/>
                </a:solidFill>
                <a:cs typeface="Calibri"/>
              </a:rPr>
              <a:t>عندما لا يتم علاج نقص الانتباه وفرط النشاط في الوقت المناسب ...</a:t>
            </a:r>
            <a:endParaRPr lang="ar-SA" dirty="0">
              <a:solidFill>
                <a:srgbClr val="203864"/>
              </a:solidFill>
              <a:cs typeface="Calibri"/>
            </a:endParaRPr>
          </a:p>
          <a:p>
            <a:pPr marR="5080" algn="just" rtl="1">
              <a:spcBef>
                <a:spcPts val="600"/>
              </a:spcBef>
            </a:pPr>
            <a:r>
              <a:rPr lang="ar-SY" dirty="0">
                <a:solidFill>
                  <a:srgbClr val="203864"/>
                </a:solidFill>
                <a:cs typeface="Calibri"/>
              </a:rPr>
              <a:t>مرحلة البلوغ:</a:t>
            </a:r>
          </a:p>
          <a:p>
            <a:pPr marL="285750" marR="5080" indent="-285750" algn="just" rtl="1">
              <a:spcBef>
                <a:spcPts val="600"/>
              </a:spcBef>
              <a:buFont typeface="Arial" panose="020B0604020202020204" pitchFamily="34" charset="0"/>
              <a:buChar char="•"/>
            </a:pPr>
            <a:r>
              <a:rPr lang="ar-SA" dirty="0">
                <a:solidFill>
                  <a:srgbClr val="203864"/>
                </a:solidFill>
                <a:cs typeface="Calibri"/>
              </a:rPr>
              <a:t>بلغ سن</a:t>
            </a:r>
            <a:r>
              <a:rPr lang="ar-SY" dirty="0">
                <a:solidFill>
                  <a:srgbClr val="203864"/>
                </a:solidFill>
                <a:cs typeface="Calibri"/>
              </a:rPr>
              <a:t> 29 </a:t>
            </a:r>
            <a:r>
              <a:rPr lang="ar-SA" dirty="0">
                <a:solidFill>
                  <a:srgbClr val="203864"/>
                </a:solidFill>
                <a:cs typeface="Calibri"/>
              </a:rPr>
              <a:t>عاماً</a:t>
            </a:r>
            <a:endParaRPr lang="ar-SY" dirty="0">
              <a:solidFill>
                <a:srgbClr val="203864"/>
              </a:solidFill>
              <a:cs typeface="Calibri"/>
            </a:endParaRPr>
          </a:p>
          <a:p>
            <a:pPr marL="285750" marR="5080" indent="-285750" algn="just" rtl="1">
              <a:spcBef>
                <a:spcPts val="600"/>
              </a:spcBef>
              <a:buFont typeface="Arial" panose="020B0604020202020204" pitchFamily="34" charset="0"/>
              <a:buChar char="•"/>
            </a:pPr>
            <a:r>
              <a:rPr lang="ar-SY" dirty="0">
                <a:solidFill>
                  <a:srgbClr val="203864"/>
                </a:solidFill>
                <a:cs typeface="Calibri"/>
              </a:rPr>
              <a:t>توفي والده بنوبة قلبية منذ 3 سنوات</a:t>
            </a:r>
            <a:r>
              <a:rPr lang="ar-SA" dirty="0">
                <a:solidFill>
                  <a:srgbClr val="203864"/>
                </a:solidFill>
                <a:cs typeface="Calibri"/>
              </a:rPr>
              <a:t>.</a:t>
            </a:r>
            <a:endParaRPr lang="ar-SY" dirty="0">
              <a:solidFill>
                <a:srgbClr val="203864"/>
              </a:solidFill>
              <a:cs typeface="Calibri"/>
            </a:endParaRPr>
          </a:p>
          <a:p>
            <a:pPr marL="285750" marR="5080" indent="-285750" algn="just" rtl="1">
              <a:spcBef>
                <a:spcPts val="600"/>
              </a:spcBef>
              <a:buFont typeface="Arial" panose="020B0604020202020204" pitchFamily="34" charset="0"/>
              <a:buChar char="•"/>
            </a:pPr>
            <a:r>
              <a:rPr lang="ar-SY" dirty="0">
                <a:solidFill>
                  <a:srgbClr val="203864"/>
                </a:solidFill>
                <a:cs typeface="Calibri"/>
              </a:rPr>
              <a:t>أخ</a:t>
            </a:r>
            <a:r>
              <a:rPr lang="ar-SA" dirty="0">
                <a:solidFill>
                  <a:srgbClr val="203864"/>
                </a:solidFill>
                <a:cs typeface="Calibri"/>
              </a:rPr>
              <a:t>تاه</a:t>
            </a:r>
            <a:r>
              <a:rPr lang="ar-SY" dirty="0">
                <a:solidFill>
                  <a:srgbClr val="203864"/>
                </a:solidFill>
                <a:cs typeface="Calibri"/>
              </a:rPr>
              <a:t> </a:t>
            </a:r>
            <a:r>
              <a:rPr lang="ar-SA" dirty="0">
                <a:solidFill>
                  <a:srgbClr val="203864"/>
                </a:solidFill>
                <a:cs typeface="Calibri"/>
              </a:rPr>
              <a:t>الأخريان متزوجتان</a:t>
            </a:r>
            <a:endParaRPr lang="ar-SY" dirty="0">
              <a:solidFill>
                <a:srgbClr val="203864"/>
              </a:solidFill>
              <a:cs typeface="Calibri"/>
            </a:endParaRPr>
          </a:p>
          <a:p>
            <a:pPr marL="285750" marR="5080" indent="-285750" algn="just" rtl="1">
              <a:spcBef>
                <a:spcPts val="600"/>
              </a:spcBef>
              <a:buFont typeface="Arial" panose="020B0604020202020204" pitchFamily="34" charset="0"/>
              <a:buChar char="•"/>
            </a:pPr>
            <a:r>
              <a:rPr lang="ar-SY" dirty="0">
                <a:solidFill>
                  <a:srgbClr val="203864"/>
                </a:solidFill>
                <a:cs typeface="Calibri"/>
              </a:rPr>
              <a:t>يقيم مع والدته.</a:t>
            </a:r>
          </a:p>
          <a:p>
            <a:pPr marL="285750" marR="5080" indent="-285750" algn="just" rtl="1">
              <a:spcBef>
                <a:spcPts val="600"/>
              </a:spcBef>
              <a:buFont typeface="Arial" panose="020B0604020202020204" pitchFamily="34" charset="0"/>
              <a:buChar char="•"/>
            </a:pPr>
            <a:r>
              <a:rPr lang="ar-SY" dirty="0">
                <a:solidFill>
                  <a:srgbClr val="203864"/>
                </a:solidFill>
                <a:cs typeface="Calibri"/>
              </a:rPr>
              <a:t>يقضي وقته في المقهى لأنه لم يتمكن من العثور على وظيفة بال</a:t>
            </a:r>
            <a:r>
              <a:rPr lang="ar-SA" dirty="0">
                <a:solidFill>
                  <a:srgbClr val="203864"/>
                </a:solidFill>
                <a:cs typeface="Calibri"/>
              </a:rPr>
              <a:t>شكل الذي</a:t>
            </a:r>
            <a:r>
              <a:rPr lang="ar-SY" dirty="0">
                <a:solidFill>
                  <a:srgbClr val="203864"/>
                </a:solidFill>
                <a:cs typeface="Calibri"/>
              </a:rPr>
              <a:t> ي</a:t>
            </a:r>
            <a:r>
              <a:rPr lang="ar-SA" dirty="0">
                <a:solidFill>
                  <a:srgbClr val="203864"/>
                </a:solidFill>
                <a:cs typeface="Calibri"/>
              </a:rPr>
              <a:t>وده</a:t>
            </a:r>
            <a:r>
              <a:rPr lang="ar-SY" dirty="0">
                <a:solidFill>
                  <a:srgbClr val="203864"/>
                </a:solidFill>
                <a:cs typeface="Calibri"/>
              </a:rPr>
              <a:t> ول</a:t>
            </a:r>
            <a:r>
              <a:rPr lang="ar-SA" dirty="0">
                <a:solidFill>
                  <a:srgbClr val="203864"/>
                </a:solidFill>
                <a:cs typeface="Calibri"/>
              </a:rPr>
              <a:t>أنه</a:t>
            </a:r>
            <a:r>
              <a:rPr lang="ar-SY" dirty="0">
                <a:solidFill>
                  <a:srgbClr val="203864"/>
                </a:solidFill>
                <a:cs typeface="Calibri"/>
              </a:rPr>
              <a:t> </a:t>
            </a:r>
            <a:r>
              <a:rPr lang="ar-SA" dirty="0">
                <a:solidFill>
                  <a:srgbClr val="203864"/>
                </a:solidFill>
                <a:cs typeface="Calibri"/>
              </a:rPr>
              <a:t>لم </a:t>
            </a:r>
            <a:r>
              <a:rPr lang="ar-SY" dirty="0">
                <a:solidFill>
                  <a:srgbClr val="203864"/>
                </a:solidFill>
                <a:cs typeface="Calibri"/>
              </a:rPr>
              <a:t>يرغب في العمل في الغالب</a:t>
            </a:r>
            <a:r>
              <a:rPr lang="ar-SA" dirty="0">
                <a:solidFill>
                  <a:srgbClr val="203864"/>
                </a:solidFill>
                <a:cs typeface="Calibri"/>
              </a:rPr>
              <a:t>.</a:t>
            </a:r>
            <a:endParaRPr lang="ar-SY" dirty="0">
              <a:solidFill>
                <a:srgbClr val="203864"/>
              </a:solidFill>
              <a:cs typeface="Calibri"/>
            </a:endParaRPr>
          </a:p>
          <a:p>
            <a:pPr marL="285750" marR="5080" indent="-285750" algn="just" rtl="1">
              <a:spcBef>
                <a:spcPts val="600"/>
              </a:spcBef>
              <a:buFont typeface="Arial" panose="020B0604020202020204" pitchFamily="34" charset="0"/>
              <a:buChar char="•"/>
            </a:pPr>
            <a:r>
              <a:rPr lang="ar-SA" dirty="0">
                <a:solidFill>
                  <a:srgbClr val="203864"/>
                </a:solidFill>
                <a:cs typeface="Calibri"/>
              </a:rPr>
              <a:t>يود</a:t>
            </a:r>
            <a:r>
              <a:rPr lang="ar-SY" dirty="0">
                <a:solidFill>
                  <a:srgbClr val="203864"/>
                </a:solidFill>
                <a:cs typeface="Calibri"/>
              </a:rPr>
              <a:t> العمل </a:t>
            </a:r>
            <a:r>
              <a:rPr lang="ar-SA" dirty="0">
                <a:solidFill>
                  <a:srgbClr val="203864"/>
                </a:solidFill>
                <a:cs typeface="Calibri"/>
              </a:rPr>
              <a:t>من أجل </a:t>
            </a:r>
            <a:r>
              <a:rPr lang="ar-SY" dirty="0">
                <a:solidFill>
                  <a:srgbClr val="203864"/>
                </a:solidFill>
                <a:cs typeface="Calibri"/>
              </a:rPr>
              <a:t>رعاية والدته</a:t>
            </a:r>
            <a:r>
              <a:rPr lang="ar-SA" dirty="0">
                <a:solidFill>
                  <a:srgbClr val="203864"/>
                </a:solidFill>
                <a:cs typeface="Calibri"/>
              </a:rPr>
              <a:t> </a:t>
            </a:r>
            <a:r>
              <a:rPr lang="ar-SY" dirty="0">
                <a:solidFill>
                  <a:srgbClr val="203864"/>
                </a:solidFill>
                <a:cs typeface="Calibri"/>
              </a:rPr>
              <a:t>و</a:t>
            </a:r>
            <a:r>
              <a:rPr lang="ar-SA" dirty="0">
                <a:solidFill>
                  <a:srgbClr val="203864"/>
                </a:solidFill>
                <a:cs typeface="Calibri"/>
              </a:rPr>
              <a:t>ي</a:t>
            </a:r>
            <a:r>
              <a:rPr lang="ar-SY" dirty="0">
                <a:solidFill>
                  <a:srgbClr val="203864"/>
                </a:solidFill>
                <a:cs typeface="Calibri"/>
              </a:rPr>
              <a:t>بدأ وظيفة جديدة</a:t>
            </a:r>
            <a:r>
              <a:rPr lang="ar-SA" dirty="0">
                <a:solidFill>
                  <a:srgbClr val="203864"/>
                </a:solidFill>
                <a:cs typeface="Calibri"/>
              </a:rPr>
              <a:t> ومن</a:t>
            </a:r>
            <a:r>
              <a:rPr lang="ar-SY" dirty="0">
                <a:solidFill>
                  <a:srgbClr val="203864"/>
                </a:solidFill>
                <a:cs typeface="Calibri"/>
              </a:rPr>
              <a:t> ثم</a:t>
            </a:r>
            <a:r>
              <a:rPr lang="ar-SA" dirty="0">
                <a:solidFill>
                  <a:srgbClr val="203864"/>
                </a:solidFill>
                <a:cs typeface="Calibri"/>
              </a:rPr>
              <a:t> إما أن</a:t>
            </a:r>
            <a:r>
              <a:rPr lang="ar-SY" dirty="0">
                <a:solidFill>
                  <a:srgbClr val="203864"/>
                </a:solidFill>
                <a:cs typeface="Calibri"/>
              </a:rPr>
              <a:t> </a:t>
            </a:r>
            <a:r>
              <a:rPr lang="ar-SA" dirty="0">
                <a:solidFill>
                  <a:srgbClr val="203864"/>
                </a:solidFill>
                <a:cs typeface="Calibri"/>
              </a:rPr>
              <a:t>ي</a:t>
            </a:r>
            <a:r>
              <a:rPr lang="ar-SY" dirty="0">
                <a:solidFill>
                  <a:srgbClr val="203864"/>
                </a:solidFill>
                <a:cs typeface="Calibri"/>
              </a:rPr>
              <a:t>تخلى عن</a:t>
            </a:r>
            <a:r>
              <a:rPr lang="ar-SA" dirty="0">
                <a:solidFill>
                  <a:srgbClr val="203864"/>
                </a:solidFill>
                <a:cs typeface="Calibri"/>
              </a:rPr>
              <a:t>ها</a:t>
            </a:r>
            <a:r>
              <a:rPr lang="ar-SY" dirty="0">
                <a:solidFill>
                  <a:srgbClr val="203864"/>
                </a:solidFill>
                <a:cs typeface="Calibri"/>
              </a:rPr>
              <a:t> </a:t>
            </a:r>
            <a:r>
              <a:rPr lang="ar-SA" dirty="0">
                <a:solidFill>
                  <a:srgbClr val="203864"/>
                </a:solidFill>
                <a:cs typeface="Calibri"/>
              </a:rPr>
              <a:t>ب</a:t>
            </a:r>
            <a:r>
              <a:rPr lang="ar-SY" dirty="0">
                <a:solidFill>
                  <a:srgbClr val="203864"/>
                </a:solidFill>
                <a:cs typeface="Calibri"/>
              </a:rPr>
              <a:t>نفسه أو </a:t>
            </a:r>
            <a:r>
              <a:rPr lang="ar-SA" dirty="0">
                <a:solidFill>
                  <a:srgbClr val="203864"/>
                </a:solidFill>
                <a:cs typeface="Calibri"/>
              </a:rPr>
              <a:t>أنه يُطرد منها.</a:t>
            </a:r>
          </a:p>
        </p:txBody>
      </p:sp>
      <p:sp>
        <p:nvSpPr>
          <p:cNvPr id="2" name="Rectangle 8">
            <a:extLst>
              <a:ext uri="{FF2B5EF4-FFF2-40B4-BE49-F238E27FC236}">
                <a16:creationId xmlns:a16="http://schemas.microsoft.com/office/drawing/2014/main" id="{B882ECBD-6CDE-475F-6AC5-4E3434F375C8}"/>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مثال عن حالة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2494253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3432350"/>
          </a:xfrm>
          <a:prstGeom prst="rect">
            <a:avLst/>
          </a:prstGeom>
        </p:spPr>
        <p:txBody>
          <a:bodyPr vert="horz" wrap="square" lIns="0" tIns="137795" rIns="0" bIns="0" rtlCol="0">
            <a:spAutoFit/>
          </a:bodyPr>
          <a:lstStyle/>
          <a:p>
            <a:pPr marR="5080" algn="just" rtl="1">
              <a:spcBef>
                <a:spcPts val="1200"/>
              </a:spcBef>
            </a:pPr>
            <a:r>
              <a:rPr lang="ar-SA" sz="1800" b="1" dirty="0">
                <a:solidFill>
                  <a:srgbClr val="203864"/>
                </a:solidFill>
                <a:cs typeface="Calibri"/>
              </a:rPr>
              <a:t>عندما لا يتم علاج نقص الانتباه وفرط النشاط في الوقت المناسب ...</a:t>
            </a:r>
            <a:endParaRPr lang="ar-SA" dirty="0">
              <a:solidFill>
                <a:srgbClr val="203864"/>
              </a:solidFill>
              <a:cs typeface="Calibri"/>
            </a:endParaRPr>
          </a:p>
          <a:p>
            <a:pPr marR="5080" algn="just" rtl="1">
              <a:spcBef>
                <a:spcPts val="1200"/>
              </a:spcBef>
            </a:pPr>
            <a:r>
              <a:rPr lang="ar-SA" dirty="0">
                <a:solidFill>
                  <a:srgbClr val="203864"/>
                </a:solidFill>
                <a:cs typeface="Calibri"/>
              </a:rPr>
              <a:t>ال</a:t>
            </a:r>
            <a:r>
              <a:rPr lang="ar-SY" dirty="0">
                <a:solidFill>
                  <a:srgbClr val="203864"/>
                </a:solidFill>
                <a:cs typeface="Calibri"/>
              </a:rPr>
              <a:t>زواج:</a:t>
            </a:r>
          </a:p>
          <a:p>
            <a:pPr marL="285750" marR="5080" indent="-285750" algn="just" rtl="1">
              <a:spcBef>
                <a:spcPts val="1200"/>
              </a:spcBef>
              <a:buFont typeface="Arial" panose="020B0604020202020204" pitchFamily="34" charset="0"/>
              <a:buChar char="•"/>
            </a:pPr>
            <a:r>
              <a:rPr lang="ar-SY" dirty="0">
                <a:solidFill>
                  <a:srgbClr val="203864"/>
                </a:solidFill>
                <a:cs typeface="Calibri"/>
              </a:rPr>
              <a:t>زوجته والدته </a:t>
            </a:r>
            <a:r>
              <a:rPr lang="ar-SA" dirty="0">
                <a:solidFill>
                  <a:srgbClr val="203864"/>
                </a:solidFill>
                <a:cs typeface="Calibri"/>
              </a:rPr>
              <a:t>كي تهنأ بسعادته.</a:t>
            </a:r>
            <a:endParaRPr lang="ar-SY" dirty="0">
              <a:solidFill>
                <a:srgbClr val="203864"/>
              </a:solidFill>
              <a:cs typeface="Calibri"/>
            </a:endParaRPr>
          </a:p>
          <a:p>
            <a:pPr marL="285750" marR="5080" indent="-285750" algn="just" rtl="1">
              <a:spcBef>
                <a:spcPts val="1200"/>
              </a:spcBef>
              <a:buFont typeface="Arial" panose="020B0604020202020204" pitchFamily="34" charset="0"/>
              <a:buChar char="•"/>
            </a:pPr>
            <a:r>
              <a:rPr lang="ar-SY" dirty="0">
                <a:solidFill>
                  <a:srgbClr val="203864"/>
                </a:solidFill>
                <a:cs typeface="Calibri"/>
              </a:rPr>
              <a:t>لكن المشاكل الحقيقية بدأت بعد زواجه.</a:t>
            </a:r>
          </a:p>
          <a:p>
            <a:pPr marL="285750" marR="5080" indent="-285750" algn="just" rtl="1">
              <a:spcBef>
                <a:spcPts val="1200"/>
              </a:spcBef>
              <a:buFont typeface="Arial" panose="020B0604020202020204" pitchFamily="34" charset="0"/>
              <a:buChar char="•"/>
            </a:pPr>
            <a:r>
              <a:rPr lang="ar-SY" dirty="0">
                <a:solidFill>
                  <a:srgbClr val="203864"/>
                </a:solidFill>
                <a:cs typeface="Calibri"/>
              </a:rPr>
              <a:t>بدأ في البحث عن وظيفة لأنه كان</a:t>
            </a:r>
            <a:r>
              <a:rPr lang="ar-SA" dirty="0">
                <a:solidFill>
                  <a:srgbClr val="203864"/>
                </a:solidFill>
                <a:cs typeface="Calibri"/>
              </a:rPr>
              <a:t> يتوجب</a:t>
            </a:r>
            <a:r>
              <a:rPr lang="ar-SY" dirty="0">
                <a:solidFill>
                  <a:srgbClr val="203864"/>
                </a:solidFill>
                <a:cs typeface="Calibri"/>
              </a:rPr>
              <a:t> </a:t>
            </a:r>
            <a:r>
              <a:rPr lang="ar-SA" dirty="0">
                <a:solidFill>
                  <a:srgbClr val="203864"/>
                </a:solidFill>
                <a:cs typeface="Calibri"/>
              </a:rPr>
              <a:t>عليه أن ي</a:t>
            </a:r>
            <a:r>
              <a:rPr lang="ar-SY" dirty="0">
                <a:solidFill>
                  <a:srgbClr val="203864"/>
                </a:solidFill>
                <a:cs typeface="Calibri"/>
              </a:rPr>
              <a:t>عمل طوال الوقت لإعالة أسرته.</a:t>
            </a:r>
          </a:p>
          <a:p>
            <a:pPr marL="285750" marR="5080" indent="-285750" algn="just" rtl="1">
              <a:spcBef>
                <a:spcPts val="1200"/>
              </a:spcBef>
              <a:buFont typeface="Arial" panose="020B0604020202020204" pitchFamily="34" charset="0"/>
              <a:buChar char="•"/>
            </a:pPr>
            <a:r>
              <a:rPr lang="ar-SY" dirty="0">
                <a:solidFill>
                  <a:srgbClr val="203864"/>
                </a:solidFill>
                <a:cs typeface="Calibri"/>
              </a:rPr>
              <a:t>يبحث عن وظيفة </a:t>
            </a:r>
            <a:r>
              <a:rPr lang="ar-SA" dirty="0">
                <a:solidFill>
                  <a:srgbClr val="203864"/>
                </a:solidFill>
                <a:cs typeface="Calibri"/>
              </a:rPr>
              <a:t>منتظراً</a:t>
            </a:r>
            <a:r>
              <a:rPr lang="ar-SY" dirty="0">
                <a:solidFill>
                  <a:srgbClr val="203864"/>
                </a:solidFill>
                <a:cs typeface="Calibri"/>
              </a:rPr>
              <a:t> في طوابير طويلة.</a:t>
            </a:r>
          </a:p>
          <a:p>
            <a:pPr marL="285750" marR="5080" indent="-285750" algn="just" rtl="1">
              <a:spcBef>
                <a:spcPts val="1200"/>
              </a:spcBef>
              <a:buFont typeface="Arial" panose="020B0604020202020204" pitchFamily="34" charset="0"/>
              <a:buChar char="•"/>
            </a:pPr>
            <a:r>
              <a:rPr lang="ar-SA" dirty="0">
                <a:solidFill>
                  <a:srgbClr val="203864"/>
                </a:solidFill>
                <a:cs typeface="Calibri"/>
              </a:rPr>
              <a:t>لكنه لم يستطع الثبات في هذه الأعمال بشكل من الأشكال.</a:t>
            </a:r>
            <a:endParaRPr lang="ar-SY" dirty="0">
              <a:solidFill>
                <a:srgbClr val="203864"/>
              </a:solidFill>
              <a:cs typeface="Calibri"/>
            </a:endParaRPr>
          </a:p>
          <a:p>
            <a:pPr marL="285750" marR="5080" indent="-285750" algn="just" rtl="1">
              <a:spcBef>
                <a:spcPts val="1200"/>
              </a:spcBef>
              <a:buFont typeface="Arial" panose="020B0604020202020204" pitchFamily="34" charset="0"/>
              <a:buChar char="•"/>
            </a:pPr>
            <a:r>
              <a:rPr lang="ar-SA" dirty="0">
                <a:solidFill>
                  <a:srgbClr val="203864"/>
                </a:solidFill>
                <a:cs typeface="Calibri"/>
              </a:rPr>
              <a:t>تكبر </a:t>
            </a:r>
            <a:r>
              <a:rPr lang="ar-SY" dirty="0">
                <a:solidFill>
                  <a:srgbClr val="203864"/>
                </a:solidFill>
                <a:cs typeface="Calibri"/>
              </a:rPr>
              <a:t>قضية العمل داخل الأسرة </a:t>
            </a:r>
            <a:r>
              <a:rPr lang="ar-SA" dirty="0">
                <a:solidFill>
                  <a:srgbClr val="203864"/>
                </a:solidFill>
                <a:cs typeface="Calibri"/>
              </a:rPr>
              <a:t>و</a:t>
            </a:r>
            <a:r>
              <a:rPr lang="ar-SY" dirty="0">
                <a:solidFill>
                  <a:srgbClr val="203864"/>
                </a:solidFill>
                <a:cs typeface="Calibri"/>
              </a:rPr>
              <a:t>ت</a:t>
            </a:r>
            <a:r>
              <a:rPr lang="ar-SA" dirty="0">
                <a:solidFill>
                  <a:srgbClr val="203864"/>
                </a:solidFill>
                <a:cs typeface="Calibri"/>
              </a:rPr>
              <a:t>ت</a:t>
            </a:r>
            <a:r>
              <a:rPr lang="ar-SY" dirty="0">
                <a:solidFill>
                  <a:srgbClr val="203864"/>
                </a:solidFill>
                <a:cs typeface="Calibri"/>
              </a:rPr>
              <a:t>سبب </a:t>
            </a:r>
            <a:r>
              <a:rPr lang="ar-SA" dirty="0">
                <a:solidFill>
                  <a:srgbClr val="203864"/>
                </a:solidFill>
                <a:cs typeface="Calibri"/>
              </a:rPr>
              <a:t>ب</a:t>
            </a:r>
            <a:r>
              <a:rPr lang="ar-SY" dirty="0">
                <a:solidFill>
                  <a:srgbClr val="203864"/>
                </a:solidFill>
                <a:cs typeface="Calibri"/>
              </a:rPr>
              <a:t>جدال</a:t>
            </a:r>
            <a:r>
              <a:rPr lang="ar-SA" dirty="0">
                <a:solidFill>
                  <a:srgbClr val="203864"/>
                </a:solidFill>
                <a:cs typeface="Calibri"/>
              </a:rPr>
              <a:t>ات</a:t>
            </a:r>
            <a:r>
              <a:rPr lang="ar-SY" dirty="0">
                <a:solidFill>
                  <a:srgbClr val="203864"/>
                </a:solidFill>
                <a:cs typeface="Calibri"/>
              </a:rPr>
              <a:t> </a:t>
            </a:r>
            <a:r>
              <a:rPr lang="ar-SA" dirty="0">
                <a:solidFill>
                  <a:srgbClr val="203864"/>
                </a:solidFill>
                <a:cs typeface="Calibri"/>
              </a:rPr>
              <a:t>ومشاجرات حادة.</a:t>
            </a:r>
          </a:p>
        </p:txBody>
      </p:sp>
      <p:sp>
        <p:nvSpPr>
          <p:cNvPr id="2" name="Rectangle 8">
            <a:extLst>
              <a:ext uri="{FF2B5EF4-FFF2-40B4-BE49-F238E27FC236}">
                <a16:creationId xmlns:a16="http://schemas.microsoft.com/office/drawing/2014/main" id="{03DB6870-E68A-2849-D861-8C6F1B5A86B7}"/>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مثال عن حالة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913033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3493905"/>
          </a:xfrm>
          <a:prstGeom prst="rect">
            <a:avLst/>
          </a:prstGeom>
        </p:spPr>
        <p:txBody>
          <a:bodyPr vert="horz" wrap="square" lIns="0" tIns="137795" rIns="0" bIns="0" rtlCol="0">
            <a:spAutoFit/>
          </a:bodyPr>
          <a:lstStyle/>
          <a:p>
            <a:pPr marR="5080" algn="just" rtl="1">
              <a:spcBef>
                <a:spcPts val="1200"/>
              </a:spcBef>
            </a:pPr>
            <a:r>
              <a:rPr lang="ar-SA" sz="2400" b="1" dirty="0">
                <a:solidFill>
                  <a:srgbClr val="203864"/>
                </a:solidFill>
                <a:cs typeface="Calibri"/>
              </a:rPr>
              <a:t>عندما لا يتم علاج نقص الانتباه وفرط النشاط في الوقت المناسب ...</a:t>
            </a:r>
            <a:endParaRPr lang="ar-SA" sz="2400" dirty="0">
              <a:solidFill>
                <a:srgbClr val="203864"/>
              </a:solidFill>
              <a:cs typeface="Calibri"/>
            </a:endParaRPr>
          </a:p>
          <a:p>
            <a:pPr marR="5080" algn="just" rtl="1">
              <a:spcBef>
                <a:spcPts val="1200"/>
              </a:spcBef>
            </a:pPr>
            <a:r>
              <a:rPr lang="ar-SA" sz="2400" dirty="0">
                <a:solidFill>
                  <a:srgbClr val="203864"/>
                </a:solidFill>
                <a:cs typeface="Calibri"/>
              </a:rPr>
              <a:t>ال</a:t>
            </a:r>
            <a:r>
              <a:rPr lang="ar-SY" sz="2400" dirty="0">
                <a:solidFill>
                  <a:srgbClr val="203864"/>
                </a:solidFill>
                <a:cs typeface="Calibri"/>
              </a:rPr>
              <a:t>عائلة:</a:t>
            </a:r>
          </a:p>
          <a:p>
            <a:pPr marL="285750" marR="5080" indent="-285750" algn="just" rtl="1">
              <a:spcBef>
                <a:spcPts val="1200"/>
              </a:spcBef>
              <a:buFont typeface="Arial" panose="020B0604020202020204" pitchFamily="34" charset="0"/>
              <a:buChar char="•"/>
            </a:pPr>
            <a:r>
              <a:rPr lang="ar-SY" sz="2400" dirty="0">
                <a:solidFill>
                  <a:srgbClr val="203864"/>
                </a:solidFill>
                <a:cs typeface="Calibri"/>
              </a:rPr>
              <a:t>وقع تحت تأثير الكحول بمرور الوقت</a:t>
            </a:r>
            <a:r>
              <a:rPr lang="ar-SA" sz="2400" dirty="0">
                <a:solidFill>
                  <a:srgbClr val="203864"/>
                </a:solidFill>
                <a:cs typeface="Calibri"/>
              </a:rPr>
              <a:t>.</a:t>
            </a:r>
            <a:endParaRPr lang="ar-SY" sz="2400" dirty="0">
              <a:solidFill>
                <a:srgbClr val="203864"/>
              </a:solidFill>
              <a:cs typeface="Calibri"/>
            </a:endParaRPr>
          </a:p>
          <a:p>
            <a:pPr marL="285750" marR="5080" indent="-285750" algn="just" rtl="1">
              <a:spcBef>
                <a:spcPts val="1200"/>
              </a:spcBef>
              <a:buFont typeface="Arial" panose="020B0604020202020204" pitchFamily="34" charset="0"/>
              <a:buChar char="•"/>
            </a:pPr>
            <a:r>
              <a:rPr lang="ar-SY" sz="2400" dirty="0">
                <a:solidFill>
                  <a:srgbClr val="203864"/>
                </a:solidFill>
                <a:cs typeface="Calibri"/>
              </a:rPr>
              <a:t>استثمر المبلغ الضئيل الذي كسبه في الكحول وال</a:t>
            </a:r>
            <a:r>
              <a:rPr lang="ar-SA" sz="2400" dirty="0">
                <a:solidFill>
                  <a:srgbClr val="203864"/>
                </a:solidFill>
                <a:cs typeface="Calibri"/>
              </a:rPr>
              <a:t>قمار.</a:t>
            </a:r>
            <a:endParaRPr lang="ar-SY" sz="2400" dirty="0">
              <a:solidFill>
                <a:srgbClr val="203864"/>
              </a:solidFill>
              <a:cs typeface="Calibri"/>
            </a:endParaRPr>
          </a:p>
          <a:p>
            <a:pPr marL="285750" marR="5080" indent="-285750" algn="just" rtl="1">
              <a:spcBef>
                <a:spcPts val="1200"/>
              </a:spcBef>
              <a:buFont typeface="Arial" panose="020B0604020202020204" pitchFamily="34" charset="0"/>
              <a:buChar char="•"/>
            </a:pPr>
            <a:r>
              <a:rPr lang="ar-SY" sz="2400" dirty="0">
                <a:solidFill>
                  <a:srgbClr val="203864"/>
                </a:solidFill>
                <a:cs typeface="Calibri"/>
              </a:rPr>
              <a:t>كما خدع زوجته</a:t>
            </a:r>
            <a:r>
              <a:rPr lang="ar-SA" sz="2400" dirty="0">
                <a:solidFill>
                  <a:srgbClr val="203864"/>
                </a:solidFill>
                <a:cs typeface="Calibri"/>
              </a:rPr>
              <a:t>.</a:t>
            </a:r>
            <a:endParaRPr lang="ar-SY" sz="2400" dirty="0">
              <a:solidFill>
                <a:srgbClr val="203864"/>
              </a:solidFill>
              <a:cs typeface="Calibri"/>
            </a:endParaRPr>
          </a:p>
          <a:p>
            <a:pPr marL="285750" marR="5080" indent="-285750" algn="just" rtl="1">
              <a:spcBef>
                <a:spcPts val="1200"/>
              </a:spcBef>
              <a:buFont typeface="Arial" panose="020B0604020202020204" pitchFamily="34" charset="0"/>
              <a:buChar char="•"/>
            </a:pPr>
            <a:r>
              <a:rPr lang="ar-SY" sz="2400" dirty="0">
                <a:solidFill>
                  <a:srgbClr val="203864"/>
                </a:solidFill>
                <a:cs typeface="Calibri"/>
              </a:rPr>
              <a:t>اضطر إلى </a:t>
            </a:r>
            <a:r>
              <a:rPr lang="ar-SA" sz="2400" dirty="0">
                <a:solidFill>
                  <a:srgbClr val="203864"/>
                </a:solidFill>
                <a:cs typeface="Calibri"/>
              </a:rPr>
              <a:t>إن يطلّق</a:t>
            </a:r>
            <a:r>
              <a:rPr lang="ar-SY" sz="2400" dirty="0">
                <a:solidFill>
                  <a:srgbClr val="203864"/>
                </a:solidFill>
                <a:cs typeface="Calibri"/>
              </a:rPr>
              <a:t> زوجته بعد 4 سنوات من </a:t>
            </a:r>
            <a:r>
              <a:rPr lang="ar-SA" sz="2400" dirty="0">
                <a:solidFill>
                  <a:srgbClr val="203864"/>
                </a:solidFill>
                <a:cs typeface="Calibri"/>
              </a:rPr>
              <a:t>المشاجرات</a:t>
            </a:r>
            <a:r>
              <a:rPr lang="ar-SY" sz="2400" dirty="0">
                <a:solidFill>
                  <a:srgbClr val="203864"/>
                </a:solidFill>
                <a:cs typeface="Calibri"/>
              </a:rPr>
              <a:t> </a:t>
            </a:r>
            <a:r>
              <a:rPr lang="ar-SA" sz="2400" dirty="0">
                <a:solidFill>
                  <a:srgbClr val="203864"/>
                </a:solidFill>
                <a:cs typeface="Calibri"/>
              </a:rPr>
              <a:t>ال</a:t>
            </a:r>
            <a:r>
              <a:rPr lang="ar-SY" sz="2400" dirty="0">
                <a:solidFill>
                  <a:srgbClr val="203864"/>
                </a:solidFill>
                <a:cs typeface="Calibri"/>
              </a:rPr>
              <a:t>عنيفة مع زوجته.</a:t>
            </a:r>
            <a:endParaRPr lang="ar-SA" sz="2400" dirty="0">
              <a:solidFill>
                <a:srgbClr val="203864"/>
              </a:solidFill>
              <a:cs typeface="Calibri"/>
            </a:endParaRPr>
          </a:p>
        </p:txBody>
      </p:sp>
      <p:sp>
        <p:nvSpPr>
          <p:cNvPr id="2" name="Rectangle 8">
            <a:extLst>
              <a:ext uri="{FF2B5EF4-FFF2-40B4-BE49-F238E27FC236}">
                <a16:creationId xmlns:a16="http://schemas.microsoft.com/office/drawing/2014/main" id="{31C8A6AA-FEEC-6CE1-56EF-CEA7FCC35DC6}"/>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مثال عن حالة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438894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3432350"/>
          </a:xfrm>
          <a:prstGeom prst="rect">
            <a:avLst/>
          </a:prstGeom>
        </p:spPr>
        <p:txBody>
          <a:bodyPr vert="horz" wrap="square" lIns="0" tIns="137795" rIns="0" bIns="0" rtlCol="0">
            <a:spAutoFit/>
          </a:bodyPr>
          <a:lstStyle/>
          <a:p>
            <a:pPr marR="5080" algn="just" rtl="1">
              <a:spcBef>
                <a:spcPts val="1200"/>
              </a:spcBef>
            </a:pPr>
            <a:r>
              <a:rPr lang="ar-SA" sz="2200" b="1" dirty="0">
                <a:solidFill>
                  <a:srgbClr val="203864"/>
                </a:solidFill>
                <a:cs typeface="Calibri"/>
              </a:rPr>
              <a:t>عندما لا يتم علاج نقص الانتباه وفرط النشاط في الوقت المناسب ...</a:t>
            </a:r>
          </a:p>
          <a:p>
            <a:pPr marR="5080" algn="just" rtl="1">
              <a:spcBef>
                <a:spcPts val="1200"/>
              </a:spcBef>
            </a:pPr>
            <a:r>
              <a:rPr lang="ar-SY" sz="2200" dirty="0">
                <a:solidFill>
                  <a:srgbClr val="203864"/>
                </a:solidFill>
                <a:cs typeface="Calibri"/>
              </a:rPr>
              <a:t>ال</a:t>
            </a:r>
            <a:r>
              <a:rPr lang="ar-SA" sz="2200" dirty="0">
                <a:solidFill>
                  <a:srgbClr val="203864"/>
                </a:solidFill>
                <a:cs typeface="Calibri"/>
              </a:rPr>
              <a:t>بالغ</a:t>
            </a:r>
            <a:r>
              <a:rPr lang="ar-SY" sz="2200" dirty="0">
                <a:solidFill>
                  <a:srgbClr val="203864"/>
                </a:solidFill>
                <a:cs typeface="Calibri"/>
              </a:rPr>
              <a:t>:</a:t>
            </a:r>
          </a:p>
          <a:p>
            <a:pPr marL="285750" marR="5080" indent="-285750" algn="just" rtl="1">
              <a:spcBef>
                <a:spcPts val="1200"/>
              </a:spcBef>
              <a:buFont typeface="Arial" panose="020B0604020202020204" pitchFamily="34" charset="0"/>
              <a:buChar char="•"/>
            </a:pPr>
            <a:r>
              <a:rPr lang="ar-SA" sz="2200" dirty="0">
                <a:solidFill>
                  <a:srgbClr val="203864"/>
                </a:solidFill>
                <a:cs typeface="Calibri"/>
              </a:rPr>
              <a:t>باتت</a:t>
            </a:r>
            <a:r>
              <a:rPr lang="ar-SY" sz="2200" dirty="0">
                <a:solidFill>
                  <a:srgbClr val="203864"/>
                </a:solidFill>
                <a:cs typeface="Calibri"/>
              </a:rPr>
              <a:t> حياته </a:t>
            </a:r>
            <a:r>
              <a:rPr lang="ar-SA" sz="2200" dirty="0">
                <a:solidFill>
                  <a:srgbClr val="203864"/>
                </a:solidFill>
                <a:cs typeface="Calibri"/>
              </a:rPr>
              <a:t>تعيسة للغاية وغير ممتعة</a:t>
            </a:r>
            <a:r>
              <a:rPr lang="ar-SY" sz="2200" dirty="0">
                <a:solidFill>
                  <a:srgbClr val="203864"/>
                </a:solidFill>
                <a:cs typeface="Calibri"/>
              </a:rPr>
              <a:t>.</a:t>
            </a:r>
          </a:p>
          <a:p>
            <a:pPr marL="285750" marR="5080" indent="-285750" algn="just" rtl="1">
              <a:spcBef>
                <a:spcPts val="1200"/>
              </a:spcBef>
              <a:buFont typeface="Arial" panose="020B0604020202020204" pitchFamily="34" charset="0"/>
              <a:buChar char="•"/>
            </a:pPr>
            <a:r>
              <a:rPr lang="ar-SY" sz="2200" dirty="0">
                <a:solidFill>
                  <a:srgbClr val="203864"/>
                </a:solidFill>
                <a:cs typeface="Calibri"/>
              </a:rPr>
              <a:t>اصطدم بعمود </a:t>
            </a:r>
            <a:r>
              <a:rPr lang="ar-SA" sz="2200" dirty="0">
                <a:solidFill>
                  <a:srgbClr val="203864"/>
                </a:solidFill>
                <a:cs typeface="Calibri"/>
              </a:rPr>
              <a:t>ذات يوم </a:t>
            </a:r>
            <a:r>
              <a:rPr lang="ar-SY" sz="2200" dirty="0">
                <a:solidFill>
                  <a:srgbClr val="203864"/>
                </a:solidFill>
                <a:cs typeface="Calibri"/>
              </a:rPr>
              <a:t>ب</a:t>
            </a:r>
            <a:r>
              <a:rPr lang="ar-SA" sz="2200" dirty="0">
                <a:solidFill>
                  <a:srgbClr val="203864"/>
                </a:solidFill>
                <a:cs typeface="Calibri"/>
              </a:rPr>
              <a:t>دراجته النارية</a:t>
            </a:r>
            <a:r>
              <a:rPr lang="ar-SY" sz="2200" dirty="0">
                <a:solidFill>
                  <a:srgbClr val="203864"/>
                </a:solidFill>
                <a:cs typeface="Calibri"/>
              </a:rPr>
              <a:t> ال</a:t>
            </a:r>
            <a:r>
              <a:rPr lang="ar-SA" sz="2200" dirty="0">
                <a:solidFill>
                  <a:srgbClr val="203864"/>
                </a:solidFill>
                <a:cs typeface="Calibri"/>
              </a:rPr>
              <a:t>تي كان ي</a:t>
            </a:r>
            <a:r>
              <a:rPr lang="ar-SY" sz="2200" dirty="0">
                <a:solidFill>
                  <a:srgbClr val="203864"/>
                </a:solidFill>
                <a:cs typeface="Calibri"/>
              </a:rPr>
              <a:t>ق</a:t>
            </a:r>
            <a:r>
              <a:rPr lang="ar-SA" sz="2200" dirty="0">
                <a:solidFill>
                  <a:srgbClr val="203864"/>
                </a:solidFill>
                <a:cs typeface="Calibri"/>
              </a:rPr>
              <a:t>و</a:t>
            </a:r>
            <a:r>
              <a:rPr lang="ar-SY" sz="2200" dirty="0">
                <a:solidFill>
                  <a:srgbClr val="203864"/>
                </a:solidFill>
                <a:cs typeface="Calibri"/>
              </a:rPr>
              <a:t>ده</a:t>
            </a:r>
            <a:r>
              <a:rPr lang="ar-SA" sz="2200" dirty="0">
                <a:solidFill>
                  <a:srgbClr val="203864"/>
                </a:solidFill>
                <a:cs typeface="Calibri"/>
              </a:rPr>
              <a:t>ا</a:t>
            </a:r>
            <a:r>
              <a:rPr lang="ar-SY" sz="2200" dirty="0">
                <a:solidFill>
                  <a:srgbClr val="203864"/>
                </a:solidFill>
                <a:cs typeface="Calibri"/>
              </a:rPr>
              <a:t> بسرعة كبيرة</a:t>
            </a:r>
            <a:r>
              <a:rPr lang="ar-SA" sz="2200" dirty="0">
                <a:solidFill>
                  <a:srgbClr val="203864"/>
                </a:solidFill>
                <a:cs typeface="Calibri"/>
              </a:rPr>
              <a:t>.</a:t>
            </a:r>
            <a:endParaRPr lang="ar-SY" sz="2200" dirty="0">
              <a:solidFill>
                <a:srgbClr val="203864"/>
              </a:solidFill>
              <a:cs typeface="Calibri"/>
            </a:endParaRPr>
          </a:p>
          <a:p>
            <a:pPr marL="285750" marR="5080" indent="-285750" algn="just" rtl="1">
              <a:spcBef>
                <a:spcPts val="1200"/>
              </a:spcBef>
              <a:buFont typeface="Arial" panose="020B0604020202020204" pitchFamily="34" charset="0"/>
              <a:buChar char="•"/>
            </a:pPr>
            <a:r>
              <a:rPr lang="ar-SY" sz="2200" dirty="0">
                <a:solidFill>
                  <a:srgbClr val="203864"/>
                </a:solidFill>
                <a:cs typeface="Calibri"/>
              </a:rPr>
              <a:t>تحط</a:t>
            </a:r>
            <a:r>
              <a:rPr lang="ar-SA" sz="2200" dirty="0">
                <a:solidFill>
                  <a:srgbClr val="203864"/>
                </a:solidFill>
                <a:cs typeface="Calibri"/>
              </a:rPr>
              <a:t>مت دراجته النارية.</a:t>
            </a:r>
            <a:endParaRPr lang="ar-SY" sz="2200" dirty="0">
              <a:solidFill>
                <a:srgbClr val="203864"/>
              </a:solidFill>
              <a:cs typeface="Calibri"/>
            </a:endParaRPr>
          </a:p>
          <a:p>
            <a:pPr marL="285750" marR="5080" indent="-285750" algn="just" rtl="1">
              <a:spcBef>
                <a:spcPts val="1200"/>
              </a:spcBef>
              <a:buFont typeface="Arial" panose="020B0604020202020204" pitchFamily="34" charset="0"/>
              <a:buChar char="•"/>
            </a:pPr>
            <a:r>
              <a:rPr lang="ar-SY" sz="2200" dirty="0">
                <a:solidFill>
                  <a:srgbClr val="203864"/>
                </a:solidFill>
                <a:cs typeface="Calibri"/>
              </a:rPr>
              <a:t>نجا من حادث كبير</a:t>
            </a:r>
            <a:r>
              <a:rPr lang="ar-SA" sz="2200" dirty="0">
                <a:solidFill>
                  <a:srgbClr val="203864"/>
                </a:solidFill>
                <a:cs typeface="Calibri"/>
              </a:rPr>
              <a:t>.</a:t>
            </a:r>
            <a:endParaRPr lang="ar-SY" sz="2200" dirty="0">
              <a:solidFill>
                <a:srgbClr val="203864"/>
              </a:solidFill>
              <a:cs typeface="Calibri"/>
            </a:endParaRPr>
          </a:p>
          <a:p>
            <a:pPr marL="285750" marR="5080" indent="-285750" algn="just" rtl="1">
              <a:spcBef>
                <a:spcPts val="1200"/>
              </a:spcBef>
              <a:buFont typeface="Arial" panose="020B0604020202020204" pitchFamily="34" charset="0"/>
              <a:buChar char="•"/>
            </a:pPr>
            <a:r>
              <a:rPr lang="ar-SA" sz="2200" dirty="0">
                <a:solidFill>
                  <a:srgbClr val="203864"/>
                </a:solidFill>
                <a:cs typeface="Calibri"/>
              </a:rPr>
              <a:t>أُدخل إلى المشفى.</a:t>
            </a:r>
          </a:p>
        </p:txBody>
      </p:sp>
      <p:sp>
        <p:nvSpPr>
          <p:cNvPr id="2" name="Rectangle 8">
            <a:extLst>
              <a:ext uri="{FF2B5EF4-FFF2-40B4-BE49-F238E27FC236}">
                <a16:creationId xmlns:a16="http://schemas.microsoft.com/office/drawing/2014/main" id="{A70FED37-9407-F975-CA81-EDAB9B8A0E06}"/>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مثال عن حالة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21707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016578"/>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ال</a:t>
            </a:r>
            <a:r>
              <a:rPr lang="ar-SY" sz="2800" dirty="0">
                <a:solidFill>
                  <a:srgbClr val="203864"/>
                </a:solidFill>
                <a:cs typeface="Calibri"/>
              </a:rPr>
              <a:t>مشفى:</a:t>
            </a:r>
          </a:p>
          <a:p>
            <a:pPr marR="5080" algn="just" rtl="1">
              <a:spcBef>
                <a:spcPts val="1200"/>
              </a:spcBef>
            </a:pPr>
            <a:r>
              <a:rPr lang="ar-SA" sz="2800" dirty="0">
                <a:solidFill>
                  <a:srgbClr val="203864"/>
                </a:solidFill>
                <a:cs typeface="Calibri"/>
              </a:rPr>
              <a:t>ت</a:t>
            </a:r>
            <a:r>
              <a:rPr lang="ar-SY" sz="2800" dirty="0">
                <a:solidFill>
                  <a:srgbClr val="203864"/>
                </a:solidFill>
                <a:cs typeface="Calibri"/>
              </a:rPr>
              <a:t>م تشخيص </a:t>
            </a:r>
            <a:r>
              <a:rPr lang="ar-SA" sz="2800" dirty="0">
                <a:solidFill>
                  <a:srgbClr val="203864"/>
                </a:solidFill>
                <a:cs typeface="Calibri"/>
              </a:rPr>
              <a:t>الإصابة </a:t>
            </a:r>
            <a:r>
              <a:rPr lang="ar-SA" sz="2800" b="1" dirty="0">
                <a:solidFill>
                  <a:srgbClr val="203864"/>
                </a:solidFill>
                <a:cs typeface="Calibri"/>
              </a:rPr>
              <a:t>ب</a:t>
            </a:r>
            <a:r>
              <a:rPr lang="ar-SY" sz="2800" b="1" dirty="0">
                <a:solidFill>
                  <a:srgbClr val="203864"/>
                </a:solidFill>
                <a:cs typeface="Calibri"/>
              </a:rPr>
              <a:t>اضطراب اكتئابي كبير واضطراب </a:t>
            </a:r>
            <a:r>
              <a:rPr lang="ar-SA" sz="2800" b="1" dirty="0">
                <a:solidFill>
                  <a:srgbClr val="203864"/>
                </a:solidFill>
                <a:cs typeface="Calibri"/>
              </a:rPr>
              <a:t>نقص الانتباه و</a:t>
            </a:r>
            <a:r>
              <a:rPr lang="ar-SY" sz="2800" b="1" dirty="0">
                <a:solidFill>
                  <a:srgbClr val="203864"/>
                </a:solidFill>
                <a:cs typeface="Calibri"/>
              </a:rPr>
              <a:t>فرط ا</a:t>
            </a:r>
            <a:r>
              <a:rPr lang="ar-SA" sz="2800" b="1" dirty="0">
                <a:solidFill>
                  <a:srgbClr val="203864"/>
                </a:solidFill>
                <a:cs typeface="Calibri"/>
              </a:rPr>
              <a:t>لنشاط</a:t>
            </a:r>
            <a:r>
              <a:rPr lang="ar-SA" sz="2800" dirty="0">
                <a:solidFill>
                  <a:srgbClr val="203864"/>
                </a:solidFill>
                <a:cs typeface="Calibri"/>
              </a:rPr>
              <a:t> لدى المريض الذي تمت إحالته إلى الطبيب النفسي للاستشارة بسبب تعاسته.</a:t>
            </a:r>
          </a:p>
        </p:txBody>
      </p:sp>
      <p:sp>
        <p:nvSpPr>
          <p:cNvPr id="2" name="Rectangle 8">
            <a:extLst>
              <a:ext uri="{FF2B5EF4-FFF2-40B4-BE49-F238E27FC236}">
                <a16:creationId xmlns:a16="http://schemas.microsoft.com/office/drawing/2014/main" id="{D3148400-F747-BABC-4BA9-DA5159F69925}"/>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مثال عن حالة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710666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الاضطرابات التطورية النفسية الأخرى في مرحلة الطفولة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3400695"/>
          </a:xfrm>
          <a:prstGeom prst="rect">
            <a:avLst/>
          </a:prstGeom>
        </p:spPr>
        <p:txBody>
          <a:bodyPr vert="horz" wrap="square" lIns="0" tIns="137795" rIns="0" bIns="0" numCol="2" spcCol="180000" rtlCol="1">
            <a:noAutofit/>
          </a:bodyPr>
          <a:lstStyle/>
          <a:p>
            <a:pPr marL="177800" marR="5080" indent="-177800" algn="r" rtl="1">
              <a:spcBef>
                <a:spcPts val="600"/>
              </a:spcBef>
              <a:buFont typeface="Arial" panose="020B0604020202020204" pitchFamily="34" charset="0"/>
              <a:buChar char="•"/>
            </a:pPr>
            <a:r>
              <a:rPr lang="ar-SA" sz="2000" dirty="0">
                <a:solidFill>
                  <a:srgbClr val="203864"/>
                </a:solidFill>
                <a:cs typeface="Calibri"/>
              </a:rPr>
              <a:t>المخاوف الليلية</a:t>
            </a:r>
            <a:endParaRPr lang="ar-SY" sz="2000" dirty="0">
              <a:solidFill>
                <a:srgbClr val="203864"/>
              </a:solidFill>
              <a:cs typeface="Calibri"/>
            </a:endParaRPr>
          </a:p>
          <a:p>
            <a:pPr marL="177800" marR="5080" indent="-177800" algn="r" rtl="1">
              <a:spcBef>
                <a:spcPts val="6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مخاوف </a:t>
            </a:r>
            <a:r>
              <a:rPr lang="ar-SA" sz="2000" dirty="0">
                <a:solidFill>
                  <a:srgbClr val="203864"/>
                </a:solidFill>
                <a:cs typeface="Calibri"/>
              </a:rPr>
              <a:t>ال</a:t>
            </a:r>
            <a:r>
              <a:rPr lang="ar-SY" sz="2000" dirty="0">
                <a:solidFill>
                  <a:srgbClr val="203864"/>
                </a:solidFill>
                <a:cs typeface="Calibri"/>
              </a:rPr>
              <a:t>شديدة</a:t>
            </a:r>
          </a:p>
          <a:p>
            <a:pPr marL="177800" marR="5080" indent="-177800" algn="r" rtl="1">
              <a:spcBef>
                <a:spcPts val="600"/>
              </a:spcBef>
              <a:buFont typeface="Arial" panose="020B0604020202020204" pitchFamily="34" charset="0"/>
              <a:buChar char="•"/>
            </a:pPr>
            <a:r>
              <a:rPr lang="ar-SY" sz="2000" dirty="0">
                <a:solidFill>
                  <a:srgbClr val="203864"/>
                </a:solidFill>
                <a:cs typeface="Calibri"/>
              </a:rPr>
              <a:t>سلوكيات مثل مص </a:t>
            </a:r>
            <a:r>
              <a:rPr lang="ar-SA" sz="2000" dirty="0">
                <a:solidFill>
                  <a:srgbClr val="203864"/>
                </a:solidFill>
                <a:cs typeface="Calibri"/>
              </a:rPr>
              <a:t>الإصبع</a:t>
            </a:r>
            <a:r>
              <a:rPr lang="ar-SY" sz="2000" dirty="0">
                <a:solidFill>
                  <a:srgbClr val="203864"/>
                </a:solidFill>
                <a:cs typeface="Calibri"/>
              </a:rPr>
              <a:t> </a:t>
            </a:r>
            <a:r>
              <a:rPr lang="ar-SA" sz="2000" dirty="0">
                <a:solidFill>
                  <a:srgbClr val="203864"/>
                </a:solidFill>
                <a:cs typeface="Calibri"/>
              </a:rPr>
              <a:t>و</a:t>
            </a:r>
            <a:r>
              <a:rPr lang="ar-SY" sz="2000" dirty="0">
                <a:solidFill>
                  <a:srgbClr val="203864"/>
                </a:solidFill>
                <a:cs typeface="Calibri"/>
              </a:rPr>
              <a:t>قضم الأظافر</a:t>
            </a:r>
            <a:r>
              <a:rPr lang="ar-SA" sz="2000" dirty="0">
                <a:solidFill>
                  <a:srgbClr val="203864"/>
                </a:solidFill>
                <a:cs typeface="Calibri"/>
              </a:rPr>
              <a:t> و</a:t>
            </a:r>
            <a:r>
              <a:rPr lang="ar-SY" sz="2000" dirty="0">
                <a:solidFill>
                  <a:srgbClr val="203864"/>
                </a:solidFill>
                <a:cs typeface="Calibri"/>
              </a:rPr>
              <a:t>نتف الشعر</a:t>
            </a:r>
          </a:p>
          <a:p>
            <a:pPr marL="177800" marR="5080" indent="-177800" algn="r" rtl="1">
              <a:spcBef>
                <a:spcPts val="600"/>
              </a:spcBef>
              <a:buFont typeface="Arial" panose="020B0604020202020204" pitchFamily="34" charset="0"/>
              <a:buChar char="•"/>
            </a:pPr>
            <a:r>
              <a:rPr lang="ar-SY" sz="2000" dirty="0">
                <a:solidFill>
                  <a:srgbClr val="203864"/>
                </a:solidFill>
                <a:cs typeface="Calibri"/>
              </a:rPr>
              <a:t>الغضب والعدوان</a:t>
            </a:r>
            <a:r>
              <a:rPr lang="ar-SA" sz="2000" dirty="0">
                <a:solidFill>
                  <a:srgbClr val="203864"/>
                </a:solidFill>
                <a:cs typeface="Calibri"/>
              </a:rPr>
              <a:t>ية</a:t>
            </a:r>
            <a:endParaRPr lang="ar-SY" sz="2000" dirty="0">
              <a:solidFill>
                <a:srgbClr val="203864"/>
              </a:solidFill>
              <a:cs typeface="Calibri"/>
            </a:endParaRPr>
          </a:p>
          <a:p>
            <a:pPr marL="177800" marR="5080" indent="-177800" algn="r" rtl="1">
              <a:spcBef>
                <a:spcPts val="600"/>
              </a:spcBef>
              <a:buFont typeface="Arial" panose="020B0604020202020204" pitchFamily="34" charset="0"/>
              <a:buChar char="•"/>
            </a:pPr>
            <a:r>
              <a:rPr lang="ar-SY" sz="2000" dirty="0">
                <a:solidFill>
                  <a:srgbClr val="203864"/>
                </a:solidFill>
                <a:cs typeface="Calibri"/>
              </a:rPr>
              <a:t>التبول اللاإرادي</a:t>
            </a:r>
          </a:p>
          <a:p>
            <a:pPr marL="177800" marR="5080" indent="-177800" algn="r" rtl="1">
              <a:spcBef>
                <a:spcPts val="600"/>
              </a:spcBef>
              <a:buFont typeface="Arial" panose="020B0604020202020204" pitchFamily="34" charset="0"/>
              <a:buChar char="•"/>
            </a:pPr>
            <a:r>
              <a:rPr lang="ar-SY" sz="2000" dirty="0">
                <a:solidFill>
                  <a:srgbClr val="203864"/>
                </a:solidFill>
                <a:cs typeface="Calibri"/>
              </a:rPr>
              <a:t>سلس البراز أو </a:t>
            </a:r>
            <a:r>
              <a:rPr lang="ar-SA" sz="2000" dirty="0">
                <a:solidFill>
                  <a:srgbClr val="203864"/>
                </a:solidFill>
                <a:cs typeface="Calibri"/>
              </a:rPr>
              <a:t>حبسه</a:t>
            </a:r>
            <a:endParaRPr lang="ar-SY" sz="2000" dirty="0">
              <a:solidFill>
                <a:srgbClr val="203864"/>
              </a:solidFill>
              <a:cs typeface="Calibri"/>
            </a:endParaRPr>
          </a:p>
          <a:p>
            <a:pPr marL="177800" marR="5080" indent="-177800" algn="r" rtl="1">
              <a:spcBef>
                <a:spcPts val="6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تأتأة</a:t>
            </a:r>
          </a:p>
          <a:p>
            <a:pPr marL="177800" marR="5080" indent="-177800" algn="r" rtl="1">
              <a:spcBef>
                <a:spcPts val="600"/>
              </a:spcBef>
              <a:buFont typeface="Arial" panose="020B0604020202020204" pitchFamily="34" charset="0"/>
              <a:buChar char="•"/>
            </a:pPr>
            <a:r>
              <a:rPr lang="ar-SA" sz="2000" dirty="0">
                <a:solidFill>
                  <a:srgbClr val="203864"/>
                </a:solidFill>
                <a:cs typeface="Calibri"/>
              </a:rPr>
              <a:t>العرّات</a:t>
            </a:r>
          </a:p>
          <a:p>
            <a:pPr marL="177800" marR="5080" indent="-177800" algn="r" rtl="1">
              <a:spcBef>
                <a:spcPts val="600"/>
              </a:spcBef>
              <a:buFont typeface="Arial" panose="020B0604020202020204" pitchFamily="34" charset="0"/>
              <a:buChar char="•"/>
            </a:pPr>
            <a:r>
              <a:rPr lang="ar-SA" sz="2000" dirty="0">
                <a:solidFill>
                  <a:srgbClr val="203864"/>
                </a:solidFill>
                <a:cs typeface="Calibri"/>
              </a:rPr>
              <a:t>الكذب – السرقة</a:t>
            </a:r>
            <a:endParaRPr lang="ar-SY" sz="2000" dirty="0">
              <a:solidFill>
                <a:srgbClr val="203864"/>
              </a:solidFill>
              <a:cs typeface="Calibri"/>
            </a:endParaRPr>
          </a:p>
          <a:p>
            <a:pPr marL="177800" marR="5080" indent="-177800" algn="r" rtl="1">
              <a:spcBef>
                <a:spcPts val="6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غيرة </a:t>
            </a:r>
            <a:r>
              <a:rPr lang="ar-SA" sz="2000" dirty="0">
                <a:solidFill>
                  <a:srgbClr val="203864"/>
                </a:solidFill>
                <a:cs typeface="Calibri"/>
              </a:rPr>
              <a:t>من </a:t>
            </a:r>
            <a:r>
              <a:rPr lang="ar-SY" sz="2000" dirty="0">
                <a:solidFill>
                  <a:srgbClr val="203864"/>
                </a:solidFill>
                <a:cs typeface="Calibri"/>
              </a:rPr>
              <a:t>الأخ</a:t>
            </a:r>
          </a:p>
          <a:p>
            <a:pPr marL="177800" marR="5080" indent="-177800" algn="r" rtl="1">
              <a:spcBef>
                <a:spcPts val="600"/>
              </a:spcBef>
              <a:buFont typeface="Arial" panose="020B0604020202020204" pitchFamily="34" charset="0"/>
              <a:buChar char="•"/>
            </a:pPr>
            <a:r>
              <a:rPr lang="ar-SY" sz="2000" dirty="0">
                <a:solidFill>
                  <a:srgbClr val="203864"/>
                </a:solidFill>
                <a:cs typeface="Calibri"/>
              </a:rPr>
              <a:t>اضطرابات ال</a:t>
            </a:r>
            <a:r>
              <a:rPr lang="ar-SA" sz="2000" dirty="0">
                <a:solidFill>
                  <a:srgbClr val="203864"/>
                </a:solidFill>
                <a:cs typeface="Calibri"/>
              </a:rPr>
              <a:t>أكل</a:t>
            </a:r>
            <a:endParaRPr lang="ar-SY" sz="2000" dirty="0">
              <a:solidFill>
                <a:srgbClr val="203864"/>
              </a:solidFill>
              <a:cs typeface="Calibri"/>
            </a:endParaRPr>
          </a:p>
          <a:p>
            <a:pPr marL="177800" marR="5080" indent="-177800" algn="r" rtl="1">
              <a:spcBef>
                <a:spcPts val="600"/>
              </a:spcBef>
              <a:buFont typeface="Arial" panose="020B0604020202020204" pitchFamily="34" charset="0"/>
              <a:buChar char="•"/>
            </a:pPr>
            <a:r>
              <a:rPr lang="ar-SY" sz="2000" dirty="0">
                <a:solidFill>
                  <a:srgbClr val="203864"/>
                </a:solidFill>
                <a:cs typeface="Calibri"/>
              </a:rPr>
              <a:t>اضطرابات النوم</a:t>
            </a:r>
          </a:p>
          <a:p>
            <a:pPr marL="177800" marR="5080" indent="-177800" algn="r" rtl="1">
              <a:spcBef>
                <a:spcPts val="600"/>
              </a:spcBef>
              <a:buFont typeface="Arial" panose="020B0604020202020204" pitchFamily="34" charset="0"/>
              <a:buChar char="•"/>
            </a:pPr>
            <a:r>
              <a:rPr lang="ar-SY" sz="2000" dirty="0">
                <a:solidFill>
                  <a:srgbClr val="203864"/>
                </a:solidFill>
                <a:cs typeface="Calibri"/>
              </a:rPr>
              <a:t>الانطوائية</a:t>
            </a:r>
          </a:p>
          <a:p>
            <a:pPr marL="177800" marR="5080" indent="-177800" algn="r" rtl="1">
              <a:spcBef>
                <a:spcPts val="6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عناد </a:t>
            </a:r>
            <a:r>
              <a:rPr lang="ar-SA" sz="2000" dirty="0">
                <a:solidFill>
                  <a:srgbClr val="203864"/>
                </a:solidFill>
                <a:cs typeface="Calibri"/>
              </a:rPr>
              <a:t>ال</a:t>
            </a:r>
            <a:r>
              <a:rPr lang="ar-SY" sz="2000" dirty="0">
                <a:solidFill>
                  <a:srgbClr val="203864"/>
                </a:solidFill>
                <a:cs typeface="Calibri"/>
              </a:rPr>
              <a:t>شديد</a:t>
            </a:r>
          </a:p>
          <a:p>
            <a:pPr marL="177800" marR="5080" indent="-177800" algn="r" rtl="1">
              <a:spcBef>
                <a:spcPts val="6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تغيرات </a:t>
            </a:r>
            <a:r>
              <a:rPr lang="ar-SA" sz="2000" dirty="0">
                <a:solidFill>
                  <a:srgbClr val="203864"/>
                </a:solidFill>
                <a:cs typeface="Calibri"/>
              </a:rPr>
              <a:t>ال</a:t>
            </a:r>
            <a:r>
              <a:rPr lang="ar-SY" sz="2000" dirty="0">
                <a:solidFill>
                  <a:srgbClr val="203864"/>
                </a:solidFill>
                <a:cs typeface="Calibri"/>
              </a:rPr>
              <a:t>سلوكية </a:t>
            </a:r>
            <a:r>
              <a:rPr lang="ar-SA" sz="2000" dirty="0">
                <a:solidFill>
                  <a:srgbClr val="203864"/>
                </a:solidFill>
                <a:cs typeface="Calibri"/>
              </a:rPr>
              <a:t>الواضحة</a:t>
            </a:r>
          </a:p>
        </p:txBody>
      </p:sp>
      <p:sp>
        <p:nvSpPr>
          <p:cNvPr id="14" name="object 4">
            <a:extLst>
              <a:ext uri="{FF2B5EF4-FFF2-40B4-BE49-F238E27FC236}">
                <a16:creationId xmlns:a16="http://schemas.microsoft.com/office/drawing/2014/main" id="{BDB47244-EED1-4FD9-9A5B-C900E30E2C72}"/>
              </a:ext>
            </a:extLst>
          </p:cNvPr>
          <p:cNvSpPr txBox="1"/>
          <p:nvPr/>
        </p:nvSpPr>
        <p:spPr>
          <a:xfrm>
            <a:off x="4307006" y="2192744"/>
            <a:ext cx="2344845" cy="2293577"/>
          </a:xfrm>
          <a:prstGeom prst="rect">
            <a:avLst/>
          </a:prstGeom>
        </p:spPr>
        <p:txBody>
          <a:bodyPr vert="horz" wrap="square" lIns="0" tIns="137795" rIns="0" bIns="0" rtlCol="0">
            <a:spAutoFit/>
          </a:bodyPr>
          <a:lstStyle/>
          <a:p>
            <a:pPr marL="12700" marR="5080" algn="r" rtl="1">
              <a:spcBef>
                <a:spcPts val="600"/>
              </a:spcBef>
            </a:pPr>
            <a:r>
              <a:rPr lang="ar-SA" sz="2800" dirty="0">
                <a:solidFill>
                  <a:srgbClr val="203864"/>
                </a:solidFill>
                <a:cs typeface="Calibri"/>
              </a:rPr>
              <a:t>إن تلقي المساعدة من أخصائي صحة نفسية لدى الأطفال في حالات الشك مهم للغاية.</a:t>
            </a:r>
          </a:p>
        </p:txBody>
      </p:sp>
    </p:spTree>
    <p:extLst>
      <p:ext uri="{BB962C8B-B14F-4D97-AF65-F5344CB8AC3E}">
        <p14:creationId xmlns:p14="http://schemas.microsoft.com/office/powerpoint/2010/main" val="374556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الخصائص التطورية في مرحلة الرضاعة والطفولة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BDB47244-EED1-4FD9-9A5B-C900E30E2C72}"/>
              </a:ext>
            </a:extLst>
          </p:cNvPr>
          <p:cNvSpPr txBox="1"/>
          <p:nvPr/>
        </p:nvSpPr>
        <p:spPr>
          <a:xfrm>
            <a:off x="4572000" y="2179490"/>
            <a:ext cx="6946701" cy="2909130"/>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يتم فحص تطور</a:t>
            </a:r>
            <a:r>
              <a:rPr lang="ar-SY" sz="2800" dirty="0">
                <a:solidFill>
                  <a:srgbClr val="203864"/>
                </a:solidFill>
                <a:cs typeface="Calibri"/>
              </a:rPr>
              <a:t> الشخص</a:t>
            </a:r>
            <a:r>
              <a:rPr lang="ar-SA" sz="2800" dirty="0">
                <a:solidFill>
                  <a:srgbClr val="203864"/>
                </a:solidFill>
                <a:cs typeface="Calibri"/>
              </a:rPr>
              <a:t> من حيث؛</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التطور</a:t>
            </a:r>
            <a:r>
              <a:rPr lang="ar-SA" sz="2800" dirty="0">
                <a:solidFill>
                  <a:srgbClr val="203864"/>
                </a:solidFill>
                <a:cs typeface="Calibri"/>
              </a:rPr>
              <a:t> الذهني</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تطور اللغة</a:t>
            </a:r>
          </a:p>
          <a:p>
            <a:pPr marL="457200" marR="5080" indent="-457200" algn="just" rtl="1">
              <a:spcBef>
                <a:spcPts val="1200"/>
              </a:spcBef>
              <a:buFont typeface="Arial" panose="020B0604020202020204" pitchFamily="34" charset="0"/>
              <a:buChar char="•"/>
            </a:pPr>
            <a:r>
              <a:rPr lang="ar-SY" sz="2800" dirty="0">
                <a:solidFill>
                  <a:srgbClr val="203864"/>
                </a:solidFill>
                <a:cs typeface="Calibri"/>
              </a:rPr>
              <a:t>الت</a:t>
            </a:r>
            <a:r>
              <a:rPr lang="ar-SA" sz="2800" dirty="0">
                <a:solidFill>
                  <a:srgbClr val="203864"/>
                </a:solidFill>
                <a:cs typeface="Calibri"/>
              </a:rPr>
              <a:t>طور</a:t>
            </a:r>
            <a:r>
              <a:rPr lang="ar-SY" sz="2800" dirty="0">
                <a:solidFill>
                  <a:srgbClr val="203864"/>
                </a:solidFill>
                <a:cs typeface="Calibri"/>
              </a:rPr>
              <a:t> الاجتماعي والعاطفي</a:t>
            </a: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تطور المهارات الحركية الدقيقة والكبيرة</a:t>
            </a:r>
          </a:p>
        </p:txBody>
      </p:sp>
    </p:spTree>
    <p:extLst>
      <p:ext uri="{BB962C8B-B14F-4D97-AF65-F5344CB8AC3E}">
        <p14:creationId xmlns:p14="http://schemas.microsoft.com/office/powerpoint/2010/main" val="3215475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317009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المصادر التي يمكن مراجعتها حول موضوع الصحة النفسية لدى الأطفال</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1"/>
            <a:ext cx="6946701" cy="3412418"/>
          </a:xfrm>
          <a:prstGeom prst="rect">
            <a:avLst/>
          </a:prstGeom>
        </p:spPr>
        <p:txBody>
          <a:bodyPr vert="horz" wrap="square" lIns="0" tIns="137795" rIns="0" bIns="0" numCol="2" spcCol="180000" rtlCol="1">
            <a:noAutofit/>
          </a:bodyPr>
          <a:lstStyle/>
          <a:p>
            <a:pPr marL="285750" marR="5080" indent="-285750" algn="just" rtl="1">
              <a:spcBef>
                <a:spcPts val="300"/>
              </a:spcBef>
              <a:buFont typeface="Arial" panose="020B0604020202020204" pitchFamily="34" charset="0"/>
              <a:buChar char="•"/>
            </a:pPr>
            <a:r>
              <a:rPr lang="ar-SY" sz="2400" dirty="0">
                <a:solidFill>
                  <a:srgbClr val="203864"/>
                </a:solidFill>
                <a:cs typeface="Calibri"/>
              </a:rPr>
              <a:t>الأطباء ال</a:t>
            </a:r>
            <a:r>
              <a:rPr lang="ar-SA" sz="2400" dirty="0">
                <a:solidFill>
                  <a:srgbClr val="203864"/>
                </a:solidFill>
                <a:cs typeface="Calibri"/>
              </a:rPr>
              <a:t>نفسيون لدى ال</a:t>
            </a:r>
            <a:r>
              <a:rPr lang="ar-SY" sz="2400" dirty="0">
                <a:solidFill>
                  <a:srgbClr val="203864"/>
                </a:solidFill>
                <a:cs typeface="Calibri"/>
              </a:rPr>
              <a:t>أطفال والمراهقين</a:t>
            </a:r>
          </a:p>
          <a:p>
            <a:pPr marL="285750" marR="5080" indent="-285750" algn="just" rtl="1">
              <a:spcBef>
                <a:spcPts val="300"/>
              </a:spcBef>
              <a:buFont typeface="Arial" panose="020B0604020202020204" pitchFamily="34" charset="0"/>
              <a:buChar char="•"/>
            </a:pPr>
            <a:r>
              <a:rPr lang="ar-SA" sz="2400" dirty="0">
                <a:solidFill>
                  <a:srgbClr val="203864"/>
                </a:solidFill>
                <a:cs typeface="Calibri"/>
              </a:rPr>
              <a:t>المرشدون</a:t>
            </a:r>
            <a:r>
              <a:rPr lang="ar-SY" sz="2400" dirty="0">
                <a:solidFill>
                  <a:srgbClr val="203864"/>
                </a:solidFill>
                <a:cs typeface="Calibri"/>
              </a:rPr>
              <a:t> النفس</a:t>
            </a:r>
            <a:r>
              <a:rPr lang="ar-SA" sz="2400" dirty="0">
                <a:solidFill>
                  <a:srgbClr val="203864"/>
                </a:solidFill>
                <a:cs typeface="Calibri"/>
              </a:rPr>
              <a:t>يون</a:t>
            </a:r>
            <a:endParaRPr lang="ar-SY" sz="2400" dirty="0">
              <a:solidFill>
                <a:srgbClr val="203864"/>
              </a:solidFill>
              <a:cs typeface="Calibri"/>
            </a:endParaRP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أخصائيو</a:t>
            </a:r>
            <a:r>
              <a:rPr lang="ar-SA" sz="2400" dirty="0">
                <a:solidFill>
                  <a:srgbClr val="203864"/>
                </a:solidFill>
                <a:cs typeface="Calibri"/>
              </a:rPr>
              <a:t> الخدمات</a:t>
            </a:r>
            <a:r>
              <a:rPr lang="ar-SY" sz="2400" dirty="0">
                <a:solidFill>
                  <a:srgbClr val="203864"/>
                </a:solidFill>
                <a:cs typeface="Calibri"/>
              </a:rPr>
              <a:t> الاجتماعي</a:t>
            </a:r>
            <a:r>
              <a:rPr lang="ar-SA" sz="2400" dirty="0">
                <a:solidFill>
                  <a:srgbClr val="203864"/>
                </a:solidFill>
                <a:cs typeface="Calibri"/>
              </a:rPr>
              <a:t>ة</a:t>
            </a:r>
            <a:endParaRPr lang="ar-SY" sz="2400" dirty="0">
              <a:solidFill>
                <a:srgbClr val="203864"/>
              </a:solidFill>
              <a:cs typeface="Calibri"/>
            </a:endParaRP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أطباء الأسرة</a:t>
            </a: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مراكز صحة المهاجرين</a:t>
            </a: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الم</a:t>
            </a:r>
            <a:r>
              <a:rPr lang="ar-SA" sz="2400" dirty="0">
                <a:solidFill>
                  <a:srgbClr val="203864"/>
                </a:solidFill>
                <a:cs typeface="Calibri"/>
              </a:rPr>
              <a:t>شافي</a:t>
            </a:r>
            <a:endParaRPr lang="ar-SY" sz="2400" dirty="0">
              <a:solidFill>
                <a:srgbClr val="203864"/>
              </a:solidFill>
              <a:cs typeface="Calibri"/>
            </a:endParaRP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مراكز صحة الأسرة</a:t>
            </a: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مراكز </a:t>
            </a:r>
            <a:r>
              <a:rPr lang="ar-SA" sz="2400" dirty="0">
                <a:solidFill>
                  <a:srgbClr val="203864"/>
                </a:solidFill>
                <a:cs typeface="Calibri"/>
              </a:rPr>
              <a:t>ال</a:t>
            </a:r>
            <a:r>
              <a:rPr lang="ar-SY" sz="2400" dirty="0">
                <a:solidFill>
                  <a:srgbClr val="203864"/>
                </a:solidFill>
                <a:cs typeface="Calibri"/>
              </a:rPr>
              <a:t>صحة المجتمع</a:t>
            </a:r>
            <a:r>
              <a:rPr lang="ar-SA" sz="2400" dirty="0">
                <a:solidFill>
                  <a:srgbClr val="203864"/>
                </a:solidFill>
                <a:cs typeface="Calibri"/>
              </a:rPr>
              <a:t>ية</a:t>
            </a:r>
            <a:endParaRPr lang="ar-SY" sz="2400" dirty="0">
              <a:solidFill>
                <a:srgbClr val="203864"/>
              </a:solidFill>
              <a:cs typeface="Calibri"/>
            </a:endParaRP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مراكز الحياة الصحية</a:t>
            </a: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مراكز الهلال الأحمر</a:t>
            </a:r>
            <a:r>
              <a:rPr lang="ar-SA" sz="2400" dirty="0">
                <a:solidFill>
                  <a:srgbClr val="203864"/>
                </a:solidFill>
                <a:cs typeface="Calibri"/>
              </a:rPr>
              <a:t> المجتمعية</a:t>
            </a:r>
            <a:endParaRPr lang="ar-SY" sz="2400" dirty="0">
              <a:solidFill>
                <a:srgbClr val="203864"/>
              </a:solidFill>
              <a:cs typeface="Calibri"/>
            </a:endParaRP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مراكز الدعم النفسي والاجتماعي </a:t>
            </a:r>
            <a:r>
              <a:rPr lang="ar-SA" sz="2400" dirty="0">
                <a:solidFill>
                  <a:srgbClr val="203864"/>
                </a:solidFill>
                <a:cs typeface="Calibri"/>
              </a:rPr>
              <a:t>التابعة ل</a:t>
            </a:r>
            <a:r>
              <a:rPr lang="ar-SY" sz="2400" dirty="0">
                <a:solidFill>
                  <a:srgbClr val="203864"/>
                </a:solidFill>
                <a:cs typeface="Calibri"/>
              </a:rPr>
              <a:t>لبلديات</a:t>
            </a:r>
          </a:p>
          <a:p>
            <a:pPr marL="285750" marR="5080" indent="-285750" algn="just" rtl="1">
              <a:spcBef>
                <a:spcPts val="300"/>
              </a:spcBef>
              <a:buFont typeface="Arial" panose="020B0604020202020204" pitchFamily="34" charset="0"/>
              <a:buChar char="•"/>
            </a:pPr>
            <a:r>
              <a:rPr lang="ar-SY" sz="2400" dirty="0">
                <a:solidFill>
                  <a:srgbClr val="203864"/>
                </a:solidFill>
                <a:cs typeface="Calibri"/>
              </a:rPr>
              <a:t>مراكز الدعم النفسي والاجتماعي </a:t>
            </a:r>
            <a:r>
              <a:rPr lang="ar-SA" sz="2400" dirty="0">
                <a:solidFill>
                  <a:srgbClr val="203864"/>
                </a:solidFill>
                <a:cs typeface="Calibri"/>
              </a:rPr>
              <a:t>التابعة لمؤسسات المجتمع المدني</a:t>
            </a:r>
            <a:r>
              <a:rPr lang="ar-SY" sz="2400" dirty="0">
                <a:solidFill>
                  <a:srgbClr val="203864"/>
                </a:solidFill>
                <a:cs typeface="Calibri"/>
              </a:rPr>
              <a:t> في منطقتك</a:t>
            </a:r>
            <a:endParaRPr lang="ar-SA" sz="2400" dirty="0">
              <a:solidFill>
                <a:srgbClr val="203864"/>
              </a:solidFill>
              <a:cs typeface="Calibri"/>
            </a:endParaRPr>
          </a:p>
        </p:txBody>
      </p:sp>
    </p:spTree>
    <p:extLst>
      <p:ext uri="{BB962C8B-B14F-4D97-AF65-F5344CB8AC3E}">
        <p14:creationId xmlns:p14="http://schemas.microsoft.com/office/powerpoint/2010/main" val="155651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8"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graphicFrame>
        <p:nvGraphicFramePr>
          <p:cNvPr id="2" name="Tablo 2">
            <a:extLst>
              <a:ext uri="{FF2B5EF4-FFF2-40B4-BE49-F238E27FC236}">
                <a16:creationId xmlns:a16="http://schemas.microsoft.com/office/drawing/2014/main" id="{BBD96E65-8F72-D700-6A72-CC947A0B2504}"/>
              </a:ext>
            </a:extLst>
          </p:cNvPr>
          <p:cNvGraphicFramePr>
            <a:graphicFrameLocks noGrp="1"/>
          </p:cNvGraphicFramePr>
          <p:nvPr>
            <p:extLst>
              <p:ext uri="{D42A27DB-BD31-4B8C-83A1-F6EECF244321}">
                <p14:modId xmlns:p14="http://schemas.microsoft.com/office/powerpoint/2010/main" val="875597277"/>
              </p:ext>
            </p:extLst>
          </p:nvPr>
        </p:nvGraphicFramePr>
        <p:xfrm>
          <a:off x="3946210" y="1923425"/>
          <a:ext cx="8127999" cy="3807230"/>
        </p:xfrm>
        <a:graphic>
          <a:graphicData uri="http://schemas.openxmlformats.org/drawingml/2006/table">
            <a:tbl>
              <a:tblPr firstRow="1" bandRow="1">
                <a:tableStyleId>{5C22544A-7EE6-4342-B048-85BDC9FD1C3A}</a:tableStyleId>
              </a:tblPr>
              <a:tblGrid>
                <a:gridCol w="3190314">
                  <a:extLst>
                    <a:ext uri="{9D8B030D-6E8A-4147-A177-3AD203B41FA5}">
                      <a16:colId xmlns:a16="http://schemas.microsoft.com/office/drawing/2014/main" val="1826282240"/>
                    </a:ext>
                  </a:extLst>
                </a:gridCol>
                <a:gridCol w="3878317">
                  <a:extLst>
                    <a:ext uri="{9D8B030D-6E8A-4147-A177-3AD203B41FA5}">
                      <a16:colId xmlns:a16="http://schemas.microsoft.com/office/drawing/2014/main" val="4215885886"/>
                    </a:ext>
                  </a:extLst>
                </a:gridCol>
                <a:gridCol w="1059368">
                  <a:extLst>
                    <a:ext uri="{9D8B030D-6E8A-4147-A177-3AD203B41FA5}">
                      <a16:colId xmlns:a16="http://schemas.microsoft.com/office/drawing/2014/main" val="3175660016"/>
                    </a:ext>
                  </a:extLst>
                </a:gridCol>
              </a:tblGrid>
              <a:tr h="328907">
                <a:tc>
                  <a:txBody>
                    <a:bodyPr/>
                    <a:lstStyle/>
                    <a:p>
                      <a:pPr algn="r" rtl="1"/>
                      <a:r>
                        <a:rPr lang="ar-SA" sz="1400" dirty="0">
                          <a:latin typeface="Calibri" panose="020F0502020204030204" pitchFamily="34" charset="0"/>
                          <a:cs typeface="Calibri" panose="020F0502020204030204" pitchFamily="34" charset="0"/>
                        </a:rPr>
                        <a:t>الوظائف الحركية الدقيقة والكبيرة</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الوظائف الذهنية واللغوية والاجتماعية</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الفئة العمرية</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39925715"/>
                  </a:ext>
                </a:extLst>
              </a:tr>
              <a:tr h="494626">
                <a:tc>
                  <a:txBody>
                    <a:bodyPr/>
                    <a:lstStyle/>
                    <a:p>
                      <a:pPr algn="r" rtl="1"/>
                      <a:r>
                        <a:rPr lang="ar-SA" sz="1400" dirty="0">
                          <a:latin typeface="Calibri" panose="020F0502020204030204" pitchFamily="34" charset="0"/>
                          <a:cs typeface="Calibri" panose="020F0502020204030204" pitchFamily="34" charset="0"/>
                        </a:rPr>
                        <a:t>رفع الرأس في حالة الاستلقاء على البطن</a:t>
                      </a:r>
                    </a:p>
                    <a:p>
                      <a:pPr algn="r" rtl="1"/>
                      <a:r>
                        <a:rPr lang="ar-SA" sz="1400" dirty="0">
                          <a:latin typeface="Calibri" panose="020F0502020204030204" pitchFamily="34" charset="0"/>
                          <a:cs typeface="Calibri" panose="020F0502020204030204" pitchFamily="34" charset="0"/>
                        </a:rPr>
                        <a:t>الأطراف الأربعة متساوية الحركة</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النظر إلى الوجه / الضوء</a:t>
                      </a:r>
                    </a:p>
                    <a:p>
                      <a:pPr algn="r" rtl="1"/>
                      <a:r>
                        <a:rPr lang="ar-SA" sz="1400" dirty="0">
                          <a:latin typeface="Calibri" panose="020F0502020204030204" pitchFamily="34" charset="0"/>
                          <a:cs typeface="Calibri" panose="020F0502020204030204" pitchFamily="34" charset="0"/>
                        </a:rPr>
                        <a:t>الاستجابة للصوت</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0 – 1 شهر</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4472332"/>
                  </a:ext>
                </a:extLst>
              </a:tr>
              <a:tr h="328907">
                <a:tc>
                  <a:txBody>
                    <a:bodyPr/>
                    <a:lstStyle/>
                    <a:p>
                      <a:pPr algn="r" rtl="1"/>
                      <a:r>
                        <a:rPr lang="ar-SA" sz="1400" dirty="0">
                          <a:latin typeface="Calibri" panose="020F0502020204030204" pitchFamily="34" charset="0"/>
                          <a:cs typeface="Calibri" panose="020F0502020204030204" pitchFamily="34" charset="0"/>
                        </a:rPr>
                        <a:t>رفع الرأس 45 درجة</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المناغاة</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1 – 3 أشهر</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3597390"/>
                  </a:ext>
                </a:extLst>
              </a:tr>
              <a:tr h="328907">
                <a:tc>
                  <a:txBody>
                    <a:bodyPr/>
                    <a:lstStyle/>
                    <a:p>
                      <a:pPr algn="r" rtl="1"/>
                      <a:r>
                        <a:rPr lang="ar-SA" sz="1400" dirty="0">
                          <a:latin typeface="Calibri" panose="020F0502020204030204" pitchFamily="34" charset="0"/>
                          <a:cs typeface="Calibri" panose="020F0502020204030204" pitchFamily="34" charset="0"/>
                        </a:rPr>
                        <a:t>التحكم التام بالرأس - الجلوس مع الإسناد</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الضحك للصوت – عدم الشعور بالغربة</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3 – 6 أشهر</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65701615"/>
                  </a:ext>
                </a:extLst>
              </a:tr>
              <a:tr h="328907">
                <a:tc>
                  <a:txBody>
                    <a:bodyPr/>
                    <a:lstStyle/>
                    <a:p>
                      <a:pPr algn="r" rtl="1"/>
                      <a:r>
                        <a:rPr lang="ar-SA" sz="1400" dirty="0">
                          <a:latin typeface="Calibri" panose="020F0502020204030204" pitchFamily="34" charset="0"/>
                          <a:cs typeface="Calibri" panose="020F0502020204030204" pitchFamily="34" charset="0"/>
                        </a:rPr>
                        <a:t>الجلوس دون إسناد</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قول مقاطع صوتية – الالتفات والنظر عند سماع اسمه</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6 – 9 أشهر</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84306384"/>
                  </a:ext>
                </a:extLst>
              </a:tr>
              <a:tr h="328907">
                <a:tc>
                  <a:txBody>
                    <a:bodyPr/>
                    <a:lstStyle/>
                    <a:p>
                      <a:pPr algn="r" rtl="1"/>
                      <a:r>
                        <a:rPr lang="ar-SA" sz="1400" dirty="0">
                          <a:latin typeface="Calibri" panose="020F0502020204030204" pitchFamily="34" charset="0"/>
                          <a:cs typeface="Calibri" panose="020F0502020204030204" pitchFamily="34" charset="0"/>
                        </a:rPr>
                        <a:t>تحميل الوزن للساقين</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التلويح – تمييز الغرباء</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9 – 12 شهراً</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48096479"/>
                  </a:ext>
                </a:extLst>
              </a:tr>
              <a:tr h="328907">
                <a:tc>
                  <a:txBody>
                    <a:bodyPr/>
                    <a:lstStyle/>
                    <a:p>
                      <a:pPr algn="r" rtl="1"/>
                      <a:r>
                        <a:rPr lang="ar-SA" sz="1400" dirty="0">
                          <a:latin typeface="Calibri" panose="020F0502020204030204" pitchFamily="34" charset="0"/>
                          <a:cs typeface="Calibri" panose="020F0502020204030204" pitchFamily="34" charset="0"/>
                        </a:rPr>
                        <a:t>المشي دون مساعدة</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الخربشة على الورقة – يستطيع أخذ الأطعمة وتناولها بنفسه</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12- 18 شهراً</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1946420"/>
                  </a:ext>
                </a:extLst>
              </a:tr>
              <a:tr h="328907">
                <a:tc>
                  <a:txBody>
                    <a:bodyPr/>
                    <a:lstStyle/>
                    <a:p>
                      <a:pPr algn="r" rtl="1"/>
                      <a:r>
                        <a:rPr lang="ar-SA" sz="1400" dirty="0">
                          <a:latin typeface="Calibri" panose="020F0502020204030204" pitchFamily="34" charset="0"/>
                          <a:cs typeface="Calibri" panose="020F0502020204030204" pitchFamily="34" charset="0"/>
                        </a:rPr>
                        <a:t>صعود السلالم</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يلعب ألعاباً بشكل متقابل</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18 – 24 شهراً</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90134356"/>
                  </a:ext>
                </a:extLst>
              </a:tr>
              <a:tr h="328907">
                <a:tc>
                  <a:txBody>
                    <a:bodyPr/>
                    <a:lstStyle/>
                    <a:p>
                      <a:pPr algn="r" rtl="1"/>
                      <a:r>
                        <a:rPr lang="ar-SA" sz="1400" dirty="0">
                          <a:latin typeface="Calibri" panose="020F0502020204030204" pitchFamily="34" charset="0"/>
                          <a:cs typeface="Calibri" panose="020F0502020204030204" pitchFamily="34" charset="0"/>
                        </a:rPr>
                        <a:t>نزول السلالم – الركض</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جملة تتألف من كلمتين</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24 – 36 شهراً</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92352779"/>
                  </a:ext>
                </a:extLst>
              </a:tr>
              <a:tr h="328907">
                <a:tc>
                  <a:txBody>
                    <a:bodyPr/>
                    <a:lstStyle/>
                    <a:p>
                      <a:pPr algn="r" rtl="1"/>
                      <a:r>
                        <a:rPr lang="ar-SA" sz="1400" dirty="0">
                          <a:latin typeface="Calibri" panose="020F0502020204030204" pitchFamily="34" charset="0"/>
                          <a:cs typeface="Calibri" panose="020F0502020204030204" pitchFamily="34" charset="0"/>
                        </a:rPr>
                        <a:t>الوقوف على قدم واحدة (3 ثواني)</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جملة تتألف من ثلاث كلمات</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3 – 4 سنوات</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21868143"/>
                  </a:ext>
                </a:extLst>
              </a:tr>
              <a:tr h="328907">
                <a:tc>
                  <a:txBody>
                    <a:bodyPr/>
                    <a:lstStyle/>
                    <a:p>
                      <a:pPr algn="r" rtl="1"/>
                      <a:r>
                        <a:rPr lang="ar-SA" sz="1400" dirty="0">
                          <a:latin typeface="Calibri" panose="020F0502020204030204" pitchFamily="34" charset="0"/>
                          <a:cs typeface="Calibri" panose="020F0502020204030204" pitchFamily="34" charset="0"/>
                        </a:rPr>
                        <a:t>الوقوف على قدم واحدة (5 ثواني)</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رسم صورة رجل من 3 – 6 أقسام</a:t>
                      </a:r>
                      <a:endParaRPr lang="tr-TR" sz="1400" dirty="0">
                        <a:latin typeface="Calibri" panose="020F0502020204030204" pitchFamily="34" charset="0"/>
                        <a:cs typeface="Calibri" panose="020F0502020204030204" pitchFamily="34" charset="0"/>
                      </a:endParaRPr>
                    </a:p>
                  </a:txBody>
                  <a:tcPr/>
                </a:tc>
                <a:tc>
                  <a:txBody>
                    <a:bodyPr/>
                    <a:lstStyle/>
                    <a:p>
                      <a:pPr algn="r" rtl="1"/>
                      <a:r>
                        <a:rPr lang="ar-SA" sz="1400" dirty="0">
                          <a:latin typeface="Calibri" panose="020F0502020204030204" pitchFamily="34" charset="0"/>
                          <a:cs typeface="Calibri" panose="020F0502020204030204" pitchFamily="34" charset="0"/>
                        </a:rPr>
                        <a:t>4 – 6 سنوات</a:t>
                      </a:r>
                      <a:endParaRPr lang="tr-T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02604515"/>
                  </a:ext>
                </a:extLst>
              </a:tr>
            </a:tbl>
          </a:graphicData>
        </a:graphic>
      </p:graphicFrame>
      <p:sp>
        <p:nvSpPr>
          <p:cNvPr id="3" name="Rectangle 8">
            <a:extLst>
              <a:ext uri="{FF2B5EF4-FFF2-40B4-BE49-F238E27FC236}">
                <a16:creationId xmlns:a16="http://schemas.microsoft.com/office/drawing/2014/main" id="{2C46A172-0989-A0E4-0149-76C2B80A4929}"/>
              </a:ext>
            </a:extLst>
          </p:cNvPr>
          <p:cNvSpPr/>
          <p:nvPr/>
        </p:nvSpPr>
        <p:spPr>
          <a:xfrm>
            <a:off x="320843" y="2152263"/>
            <a:ext cx="3197609" cy="2554545"/>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مراحل التطور لدى الفئة العمرية</a:t>
            </a:r>
            <a:r>
              <a:rPr lang="ar-SA" sz="4000" b="1" kern="0" dirty="0">
                <a:solidFill>
                  <a:schemeClr val="bg1"/>
                </a:solidFill>
                <a:latin typeface="Calibri"/>
                <a:ea typeface="+mj-ea"/>
                <a:cs typeface="Calibri"/>
              </a:rPr>
              <a:t> </a:t>
            </a:r>
            <a:r>
              <a:rPr lang="ar-SA" sz="4000" b="1" kern="0" noProof="0" dirty="0">
                <a:solidFill>
                  <a:schemeClr val="bg1"/>
                </a:solidFill>
                <a:latin typeface="Calibri"/>
                <a:ea typeface="+mj-ea"/>
                <a:cs typeface="Calibri"/>
              </a:rPr>
              <a:t>0 – 6 سنوات</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19857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8"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1" name="Resim 10">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2"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object 4">
            <a:extLst>
              <a:ext uri="{FF2B5EF4-FFF2-40B4-BE49-F238E27FC236}">
                <a16:creationId xmlns:a16="http://schemas.microsoft.com/office/drawing/2014/main" id="{BDB47244-EED1-4FD9-9A5B-C900E30E2C72}"/>
              </a:ext>
            </a:extLst>
          </p:cNvPr>
          <p:cNvSpPr txBox="1"/>
          <p:nvPr/>
        </p:nvSpPr>
        <p:spPr>
          <a:xfrm>
            <a:off x="4572000" y="2179490"/>
            <a:ext cx="6946701" cy="2324354"/>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800" dirty="0">
                <a:solidFill>
                  <a:srgbClr val="203864"/>
                </a:solidFill>
                <a:cs typeface="Calibri"/>
              </a:rPr>
              <a:t>ال</a:t>
            </a:r>
            <a:r>
              <a:rPr lang="ar-SY" sz="2800" dirty="0">
                <a:solidFill>
                  <a:srgbClr val="203864"/>
                </a:solidFill>
                <a:cs typeface="Calibri"/>
              </a:rPr>
              <a:t>تغذ</a:t>
            </a:r>
            <a:r>
              <a:rPr lang="ar-SA" sz="2800" dirty="0">
                <a:solidFill>
                  <a:srgbClr val="203864"/>
                </a:solidFill>
                <a:cs typeface="Calibri"/>
              </a:rPr>
              <a:t>ي</a:t>
            </a:r>
            <a:r>
              <a:rPr lang="ar-SY" sz="2800" dirty="0">
                <a:solidFill>
                  <a:srgbClr val="203864"/>
                </a:solidFill>
                <a:cs typeface="Calibri"/>
              </a:rPr>
              <a:t>ة</a:t>
            </a: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التجارب</a:t>
            </a:r>
            <a:endParaRPr lang="ar-SY" sz="28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ال</a:t>
            </a:r>
            <a:r>
              <a:rPr lang="ar-SY" sz="2800" dirty="0">
                <a:solidFill>
                  <a:srgbClr val="203864"/>
                </a:solidFill>
                <a:cs typeface="Calibri"/>
              </a:rPr>
              <a:t>علاقة </a:t>
            </a:r>
            <a:r>
              <a:rPr lang="ar-SA" sz="2800" dirty="0">
                <a:solidFill>
                  <a:srgbClr val="203864"/>
                </a:solidFill>
                <a:cs typeface="Calibri"/>
              </a:rPr>
              <a:t>ال</a:t>
            </a:r>
            <a:r>
              <a:rPr lang="ar-SY" sz="2800" dirty="0">
                <a:solidFill>
                  <a:srgbClr val="203864"/>
                </a:solidFill>
                <a:cs typeface="Calibri"/>
              </a:rPr>
              <a:t>صحية بين الوالدين والطفل</a:t>
            </a: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ال</a:t>
            </a:r>
            <a:r>
              <a:rPr lang="ar-SY" sz="2800" dirty="0">
                <a:solidFill>
                  <a:srgbClr val="203864"/>
                </a:solidFill>
                <a:cs typeface="Calibri"/>
              </a:rPr>
              <a:t>علاقات </a:t>
            </a:r>
            <a:r>
              <a:rPr lang="ar-SA" sz="2800" dirty="0">
                <a:solidFill>
                  <a:srgbClr val="203864"/>
                </a:solidFill>
                <a:cs typeface="Calibri"/>
              </a:rPr>
              <a:t>ال</a:t>
            </a:r>
            <a:r>
              <a:rPr lang="ar-SY" sz="2800" dirty="0">
                <a:solidFill>
                  <a:srgbClr val="203864"/>
                </a:solidFill>
                <a:cs typeface="Calibri"/>
              </a:rPr>
              <a:t>أسرية </a:t>
            </a:r>
            <a:r>
              <a:rPr lang="ar-SA" sz="2800" dirty="0">
                <a:solidFill>
                  <a:srgbClr val="203864"/>
                </a:solidFill>
                <a:cs typeface="Calibri"/>
              </a:rPr>
              <a:t>ال</a:t>
            </a:r>
            <a:r>
              <a:rPr lang="ar-SY" sz="2800" dirty="0">
                <a:solidFill>
                  <a:srgbClr val="203864"/>
                </a:solidFill>
                <a:cs typeface="Calibri"/>
              </a:rPr>
              <a:t>صحية و</a:t>
            </a:r>
            <a:r>
              <a:rPr lang="ar-SA" sz="2800" dirty="0">
                <a:solidFill>
                  <a:srgbClr val="203864"/>
                </a:solidFill>
                <a:cs typeface="Calibri"/>
              </a:rPr>
              <a:t>ال</a:t>
            </a:r>
            <a:r>
              <a:rPr lang="ar-SY" sz="2800" dirty="0">
                <a:solidFill>
                  <a:srgbClr val="203864"/>
                </a:solidFill>
                <a:cs typeface="Calibri"/>
              </a:rPr>
              <a:t>داعمة</a:t>
            </a:r>
            <a:endParaRPr lang="ar-SA" sz="2800" dirty="0">
              <a:solidFill>
                <a:srgbClr val="203864"/>
              </a:solidFill>
              <a:cs typeface="Calibri"/>
            </a:endParaRP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42068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2724464"/>
          </a:xfrm>
          <a:prstGeom prst="rect">
            <a:avLst/>
          </a:prstGeom>
        </p:spPr>
        <p:txBody>
          <a:bodyPr vert="horz" wrap="square" lIns="0" tIns="137795" rIns="0" bIns="0" rtlCol="0">
            <a:spAutoFit/>
          </a:bodyPr>
          <a:lstStyle/>
          <a:p>
            <a:pPr marL="12700" marR="5080" algn="just" rtl="1">
              <a:spcBef>
                <a:spcPts val="600"/>
              </a:spcBef>
            </a:pPr>
            <a:r>
              <a:rPr lang="ar-SY" sz="2400" dirty="0">
                <a:solidFill>
                  <a:srgbClr val="203864"/>
                </a:solidFill>
                <a:cs typeface="Calibri"/>
              </a:rPr>
              <a:t>تعتبر تغذية الأم أثناء </a:t>
            </a:r>
            <a:r>
              <a:rPr lang="ar-SA" sz="2400" b="1" dirty="0">
                <a:solidFill>
                  <a:srgbClr val="203864"/>
                </a:solidFill>
                <a:cs typeface="Calibri"/>
              </a:rPr>
              <a:t>فترة ا</a:t>
            </a:r>
            <a:r>
              <a:rPr lang="ar-SY" sz="2400" b="1" dirty="0">
                <a:solidFill>
                  <a:srgbClr val="203864"/>
                </a:solidFill>
                <a:cs typeface="Calibri"/>
              </a:rPr>
              <a:t>لحمل</a:t>
            </a:r>
            <a:r>
              <a:rPr lang="ar-SY" sz="2400" dirty="0">
                <a:solidFill>
                  <a:srgbClr val="203864"/>
                </a:solidFill>
                <a:cs typeface="Calibri"/>
              </a:rPr>
              <a:t> مهمة جد</a:t>
            </a:r>
            <a:r>
              <a:rPr lang="ar-SA" sz="2400" dirty="0">
                <a:solidFill>
                  <a:srgbClr val="203864"/>
                </a:solidFill>
                <a:cs typeface="Calibri"/>
              </a:rPr>
              <a:t>اً</a:t>
            </a:r>
            <a:r>
              <a:rPr lang="ar-SY" sz="2400" dirty="0">
                <a:solidFill>
                  <a:srgbClr val="203864"/>
                </a:solidFill>
                <a:cs typeface="Calibri"/>
              </a:rPr>
              <a:t> ل</a:t>
            </a:r>
            <a:r>
              <a:rPr lang="ar-SA" sz="2400" dirty="0">
                <a:solidFill>
                  <a:srgbClr val="203864"/>
                </a:solidFill>
                <a:cs typeface="Calibri"/>
              </a:rPr>
              <a:t>لتطور الجسدي والذهني لدى الطفل</a:t>
            </a:r>
            <a:r>
              <a:rPr lang="ar-SY" sz="2400" dirty="0">
                <a:solidFill>
                  <a:srgbClr val="203864"/>
                </a:solidFill>
                <a:cs typeface="Calibri"/>
              </a:rPr>
              <a:t>. إ</a:t>
            </a:r>
            <a:r>
              <a:rPr lang="ar-SA" sz="2400" dirty="0">
                <a:solidFill>
                  <a:srgbClr val="203864"/>
                </a:solidFill>
                <a:cs typeface="Calibri"/>
              </a:rPr>
              <a:t>ن عانت</a:t>
            </a:r>
            <a:r>
              <a:rPr lang="ar-SY" sz="2400" dirty="0">
                <a:solidFill>
                  <a:srgbClr val="203864"/>
                </a:solidFill>
                <a:cs typeface="Calibri"/>
              </a:rPr>
              <a:t> المرأة أثناء الحمل </a:t>
            </a:r>
            <a:r>
              <a:rPr lang="ar-SA" sz="2400" dirty="0">
                <a:solidFill>
                  <a:srgbClr val="203864"/>
                </a:solidFill>
                <a:cs typeface="Calibri"/>
              </a:rPr>
              <a:t>أو </a:t>
            </a:r>
            <a:r>
              <a:rPr lang="ar-SY" sz="2400" dirty="0">
                <a:solidFill>
                  <a:srgbClr val="203864"/>
                </a:solidFill>
                <a:cs typeface="Calibri"/>
              </a:rPr>
              <a:t>الطفل وخاصة في العامين ال</a:t>
            </a:r>
            <a:r>
              <a:rPr lang="ar-SA" sz="2400" dirty="0">
                <a:solidFill>
                  <a:srgbClr val="203864"/>
                </a:solidFill>
                <a:cs typeface="Calibri"/>
              </a:rPr>
              <a:t>أولين من حياته </a:t>
            </a:r>
            <a:r>
              <a:rPr lang="ar-SY" sz="2400" dirty="0">
                <a:solidFill>
                  <a:srgbClr val="203864"/>
                </a:solidFill>
                <a:cs typeface="Calibri"/>
              </a:rPr>
              <a:t>من سوء التغذية، ف</a:t>
            </a:r>
            <a:r>
              <a:rPr lang="ar-SA" sz="2400" dirty="0">
                <a:solidFill>
                  <a:srgbClr val="203864"/>
                </a:solidFill>
                <a:cs typeface="Calibri"/>
              </a:rPr>
              <a:t>إنه </a:t>
            </a:r>
            <a:r>
              <a:rPr lang="ar-SY" sz="2400" dirty="0">
                <a:solidFill>
                  <a:srgbClr val="203864"/>
                </a:solidFill>
                <a:cs typeface="Calibri"/>
              </a:rPr>
              <a:t>قد يتباطأ ال</a:t>
            </a:r>
            <a:r>
              <a:rPr lang="ar-SA" sz="2400" dirty="0">
                <a:solidFill>
                  <a:srgbClr val="203864"/>
                </a:solidFill>
                <a:cs typeface="Calibri"/>
              </a:rPr>
              <a:t>تطور</a:t>
            </a:r>
            <a:r>
              <a:rPr lang="ar-SY" sz="2400" dirty="0">
                <a:solidFill>
                  <a:srgbClr val="203864"/>
                </a:solidFill>
                <a:cs typeface="Calibri"/>
              </a:rPr>
              <a:t> ال</a:t>
            </a:r>
            <a:r>
              <a:rPr lang="ar-SA" sz="2400" dirty="0">
                <a:solidFill>
                  <a:srgbClr val="203864"/>
                </a:solidFill>
                <a:cs typeface="Calibri"/>
              </a:rPr>
              <a:t>جسدي</a:t>
            </a:r>
            <a:r>
              <a:rPr lang="ar-SY" sz="2400" dirty="0">
                <a:solidFill>
                  <a:srgbClr val="203864"/>
                </a:solidFill>
                <a:cs typeface="Calibri"/>
              </a:rPr>
              <a:t> وال</a:t>
            </a:r>
            <a:r>
              <a:rPr lang="ar-SA" sz="2400" dirty="0">
                <a:solidFill>
                  <a:srgbClr val="203864"/>
                </a:solidFill>
                <a:cs typeface="Calibri"/>
              </a:rPr>
              <a:t>ذهني</a:t>
            </a:r>
            <a:r>
              <a:rPr lang="ar-SY" sz="2400" dirty="0">
                <a:solidFill>
                  <a:srgbClr val="203864"/>
                </a:solidFill>
                <a:cs typeface="Calibri"/>
              </a:rPr>
              <a:t> </a:t>
            </a:r>
            <a:r>
              <a:rPr lang="ar-SA" sz="2400" dirty="0">
                <a:solidFill>
                  <a:srgbClr val="203864"/>
                </a:solidFill>
                <a:cs typeface="Calibri"/>
              </a:rPr>
              <a:t>لدى ا</a:t>
            </a:r>
            <a:r>
              <a:rPr lang="ar-SY" sz="2400" dirty="0">
                <a:solidFill>
                  <a:srgbClr val="203864"/>
                </a:solidFill>
                <a:cs typeface="Calibri"/>
              </a:rPr>
              <a:t>لطفل.</a:t>
            </a:r>
            <a:r>
              <a:rPr lang="ar-SA" sz="2400" dirty="0">
                <a:solidFill>
                  <a:srgbClr val="203864"/>
                </a:solidFill>
                <a:cs typeface="Calibri"/>
              </a:rPr>
              <a:t> و</a:t>
            </a:r>
            <a:r>
              <a:rPr lang="ar-SY" sz="2400" dirty="0">
                <a:solidFill>
                  <a:srgbClr val="203864"/>
                </a:solidFill>
                <a:cs typeface="Calibri"/>
              </a:rPr>
              <a:t>ي</a:t>
            </a:r>
            <a:r>
              <a:rPr lang="ar-SA" sz="2400" dirty="0">
                <a:solidFill>
                  <a:srgbClr val="203864"/>
                </a:solidFill>
                <a:cs typeface="Calibri"/>
              </a:rPr>
              <a:t>كون الضرر الناجم</a:t>
            </a:r>
            <a:r>
              <a:rPr lang="ar-SY" sz="2400" dirty="0">
                <a:solidFill>
                  <a:srgbClr val="203864"/>
                </a:solidFill>
                <a:cs typeface="Calibri"/>
              </a:rPr>
              <a:t> </a:t>
            </a:r>
            <a:r>
              <a:rPr lang="ar-SA" sz="2400" dirty="0">
                <a:solidFill>
                  <a:srgbClr val="203864"/>
                </a:solidFill>
                <a:cs typeface="Calibri"/>
              </a:rPr>
              <a:t>غير قابل للإصلاح</a:t>
            </a:r>
            <a:r>
              <a:rPr lang="ar-SY" sz="2400" dirty="0">
                <a:solidFill>
                  <a:srgbClr val="203864"/>
                </a:solidFill>
                <a:cs typeface="Calibri"/>
              </a:rPr>
              <a:t> عندما يكبر الطفل</a:t>
            </a:r>
            <a:r>
              <a:rPr lang="ar-SA" sz="2400" dirty="0">
                <a:solidFill>
                  <a:srgbClr val="203864"/>
                </a:solidFill>
                <a:cs typeface="Calibri"/>
              </a:rPr>
              <a:t>.</a:t>
            </a: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التغذية</a:t>
            </a: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6450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3493905"/>
          </a:xfrm>
          <a:prstGeom prst="rect">
            <a:avLst/>
          </a:prstGeom>
        </p:spPr>
        <p:txBody>
          <a:bodyPr vert="horz" wrap="square" lIns="0" tIns="137795" rIns="0" bIns="0" rtlCol="0">
            <a:spAutoFit/>
          </a:bodyPr>
          <a:lstStyle/>
          <a:p>
            <a:pPr marL="355600" marR="5080" indent="-342900" algn="just" rtl="1">
              <a:spcBef>
                <a:spcPts val="300"/>
              </a:spcBef>
              <a:buFont typeface="Arial" panose="020B0604020202020204" pitchFamily="34" charset="0"/>
              <a:buChar char="•"/>
            </a:pPr>
            <a:r>
              <a:rPr lang="ar-SA" dirty="0">
                <a:solidFill>
                  <a:srgbClr val="203864"/>
                </a:solidFill>
                <a:cs typeface="Calibri"/>
              </a:rPr>
              <a:t>تنخفض</a:t>
            </a:r>
            <a:r>
              <a:rPr lang="ar-SY" dirty="0">
                <a:solidFill>
                  <a:srgbClr val="203864"/>
                </a:solidFill>
                <a:cs typeface="Calibri"/>
              </a:rPr>
              <a:t> مقاومة جسم الحامل</a:t>
            </a:r>
          </a:p>
          <a:p>
            <a:pPr marL="355600" marR="5080" indent="-342900" algn="just" rtl="1">
              <a:spcBef>
                <a:spcPts val="300"/>
              </a:spcBef>
              <a:buFont typeface="Arial" panose="020B0604020202020204" pitchFamily="34" charset="0"/>
              <a:buChar char="•"/>
            </a:pPr>
            <a:r>
              <a:rPr lang="ar-SA" dirty="0">
                <a:solidFill>
                  <a:srgbClr val="203864"/>
                </a:solidFill>
                <a:cs typeface="Calibri"/>
              </a:rPr>
              <a:t>يزداد</a:t>
            </a:r>
            <a:r>
              <a:rPr lang="ar-SY" dirty="0">
                <a:solidFill>
                  <a:srgbClr val="203864"/>
                </a:solidFill>
                <a:cs typeface="Calibri"/>
              </a:rPr>
              <a:t> خطر الإصابة بالأمراض</a:t>
            </a:r>
          </a:p>
          <a:p>
            <a:pPr marL="355600" marR="5080" indent="-342900" algn="just" rtl="1">
              <a:spcBef>
                <a:spcPts val="300"/>
              </a:spcBef>
              <a:buFont typeface="Arial" panose="020B0604020202020204" pitchFamily="34" charset="0"/>
              <a:buChar char="•"/>
            </a:pPr>
            <a:r>
              <a:rPr lang="ar-SY" dirty="0">
                <a:solidFill>
                  <a:srgbClr val="203864"/>
                </a:solidFill>
                <a:cs typeface="Calibri"/>
              </a:rPr>
              <a:t>يحدث فقر الدم</a:t>
            </a:r>
          </a:p>
          <a:p>
            <a:pPr marL="355600" marR="5080" indent="-342900" algn="just" rtl="1">
              <a:spcBef>
                <a:spcPts val="300"/>
              </a:spcBef>
              <a:buFont typeface="Arial" panose="020B0604020202020204" pitchFamily="34" charset="0"/>
              <a:buChar char="•"/>
            </a:pPr>
            <a:r>
              <a:rPr lang="ar-SY" dirty="0">
                <a:solidFill>
                  <a:srgbClr val="203864"/>
                </a:solidFill>
                <a:cs typeface="Calibri"/>
              </a:rPr>
              <a:t>يحدث </a:t>
            </a:r>
            <a:r>
              <a:rPr lang="ar-SA" dirty="0">
                <a:solidFill>
                  <a:srgbClr val="203864"/>
                </a:solidFill>
                <a:cs typeface="Calibri"/>
              </a:rPr>
              <a:t>ترقق</a:t>
            </a:r>
            <a:r>
              <a:rPr lang="ar-SY" dirty="0">
                <a:solidFill>
                  <a:srgbClr val="203864"/>
                </a:solidFill>
                <a:cs typeface="Calibri"/>
              </a:rPr>
              <a:t> العظ</a:t>
            </a:r>
            <a:r>
              <a:rPr lang="ar-SA" dirty="0">
                <a:solidFill>
                  <a:srgbClr val="203864"/>
                </a:solidFill>
                <a:cs typeface="Calibri"/>
              </a:rPr>
              <a:t>ام</a:t>
            </a:r>
            <a:r>
              <a:rPr lang="ar-SY" dirty="0">
                <a:solidFill>
                  <a:srgbClr val="203864"/>
                </a:solidFill>
                <a:cs typeface="Calibri"/>
              </a:rPr>
              <a:t> وتسوس الأسنان أثناء الحمل</a:t>
            </a:r>
          </a:p>
          <a:p>
            <a:pPr marL="355600" marR="5080" indent="-342900" algn="just" rtl="1">
              <a:spcBef>
                <a:spcPts val="300"/>
              </a:spcBef>
              <a:buFont typeface="Arial" panose="020B0604020202020204" pitchFamily="34" charset="0"/>
              <a:buChar char="•"/>
            </a:pPr>
            <a:r>
              <a:rPr lang="ar-SA" dirty="0">
                <a:solidFill>
                  <a:srgbClr val="203864"/>
                </a:solidFill>
                <a:cs typeface="Calibri"/>
              </a:rPr>
              <a:t>تزداد اختلاطات</a:t>
            </a:r>
            <a:r>
              <a:rPr lang="ar-SY" dirty="0">
                <a:solidFill>
                  <a:srgbClr val="203864"/>
                </a:solidFill>
                <a:cs typeface="Calibri"/>
              </a:rPr>
              <a:t> الحمل والولادة (</a:t>
            </a:r>
            <a:r>
              <a:rPr lang="ar-SA" dirty="0">
                <a:solidFill>
                  <a:srgbClr val="203864"/>
                </a:solidFill>
                <a:cs typeface="Calibri"/>
              </a:rPr>
              <a:t>ما قبل الارتعاج الحملي</a:t>
            </a:r>
            <a:r>
              <a:rPr lang="ar-SY" dirty="0">
                <a:solidFill>
                  <a:srgbClr val="203864"/>
                </a:solidFill>
                <a:cs typeface="Calibri"/>
              </a:rPr>
              <a:t>، </a:t>
            </a:r>
            <a:r>
              <a:rPr lang="ar-SA" dirty="0">
                <a:solidFill>
                  <a:srgbClr val="203864"/>
                </a:solidFill>
                <a:cs typeface="Calibri"/>
              </a:rPr>
              <a:t>الارتعاج الحملي، </a:t>
            </a:r>
            <a:r>
              <a:rPr lang="ar-SY" dirty="0">
                <a:solidFill>
                  <a:srgbClr val="203864"/>
                </a:solidFill>
                <a:cs typeface="Calibri"/>
              </a:rPr>
              <a:t>تسمم الدم)</a:t>
            </a:r>
          </a:p>
          <a:p>
            <a:pPr marL="355600" marR="5080" indent="-342900" algn="just" rtl="1">
              <a:spcBef>
                <a:spcPts val="300"/>
              </a:spcBef>
              <a:buFont typeface="Arial" panose="020B0604020202020204" pitchFamily="34" charset="0"/>
              <a:buChar char="•"/>
            </a:pPr>
            <a:r>
              <a:rPr lang="ar-SA" dirty="0">
                <a:solidFill>
                  <a:srgbClr val="203864"/>
                </a:solidFill>
                <a:cs typeface="Calibri"/>
              </a:rPr>
              <a:t>يزداد</a:t>
            </a:r>
            <a:r>
              <a:rPr lang="ar-SY" dirty="0">
                <a:solidFill>
                  <a:srgbClr val="203864"/>
                </a:solidFill>
                <a:cs typeface="Calibri"/>
              </a:rPr>
              <a:t> خطر وفاة الأمهات والأطفال</a:t>
            </a:r>
          </a:p>
          <a:p>
            <a:pPr marL="355600" marR="5080" indent="-342900" algn="just" rtl="1">
              <a:spcBef>
                <a:spcPts val="300"/>
              </a:spcBef>
              <a:buFont typeface="Arial" panose="020B0604020202020204" pitchFamily="34" charset="0"/>
              <a:buChar char="•"/>
            </a:pPr>
            <a:r>
              <a:rPr lang="ar-SA" dirty="0">
                <a:solidFill>
                  <a:srgbClr val="203864"/>
                </a:solidFill>
                <a:cs typeface="Calibri"/>
              </a:rPr>
              <a:t>تشاهد</a:t>
            </a:r>
            <a:r>
              <a:rPr lang="ar-SY" dirty="0">
                <a:solidFill>
                  <a:srgbClr val="203864"/>
                </a:solidFill>
                <a:cs typeface="Calibri"/>
              </a:rPr>
              <a:t> </a:t>
            </a:r>
            <a:r>
              <a:rPr lang="ar-SA" dirty="0">
                <a:solidFill>
                  <a:srgbClr val="203864"/>
                </a:solidFill>
                <a:cs typeface="Calibri"/>
              </a:rPr>
              <a:t>حالات </a:t>
            </a:r>
            <a:r>
              <a:rPr lang="ar-SY" dirty="0">
                <a:solidFill>
                  <a:srgbClr val="203864"/>
                </a:solidFill>
                <a:cs typeface="Calibri"/>
              </a:rPr>
              <a:t>ولادة جنين ميت</a:t>
            </a:r>
            <a:r>
              <a:rPr lang="ar-SA" dirty="0">
                <a:solidFill>
                  <a:srgbClr val="203864"/>
                </a:solidFill>
                <a:cs typeface="Calibri"/>
              </a:rPr>
              <a:t> وال</a:t>
            </a:r>
            <a:r>
              <a:rPr lang="ar-SY" dirty="0">
                <a:solidFill>
                  <a:srgbClr val="203864"/>
                </a:solidFill>
                <a:cs typeface="Calibri"/>
              </a:rPr>
              <a:t>ولاد</a:t>
            </a:r>
            <a:r>
              <a:rPr lang="ar-SA" dirty="0">
                <a:solidFill>
                  <a:srgbClr val="203864"/>
                </a:solidFill>
                <a:cs typeface="Calibri"/>
              </a:rPr>
              <a:t>ات ال</a:t>
            </a:r>
            <a:r>
              <a:rPr lang="ar-SY" dirty="0">
                <a:solidFill>
                  <a:srgbClr val="203864"/>
                </a:solidFill>
                <a:cs typeface="Calibri"/>
              </a:rPr>
              <a:t>مبكرة و</a:t>
            </a:r>
            <a:r>
              <a:rPr lang="ar-SA" dirty="0">
                <a:solidFill>
                  <a:srgbClr val="203864"/>
                </a:solidFill>
                <a:cs typeface="Calibri"/>
              </a:rPr>
              <a:t>الأطفال</a:t>
            </a:r>
            <a:r>
              <a:rPr lang="ar-SY" dirty="0">
                <a:solidFill>
                  <a:srgbClr val="203864"/>
                </a:solidFill>
                <a:cs typeface="Calibri"/>
              </a:rPr>
              <a:t> منخفض</a:t>
            </a:r>
            <a:r>
              <a:rPr lang="ar-SA" dirty="0">
                <a:solidFill>
                  <a:srgbClr val="203864"/>
                </a:solidFill>
                <a:cs typeface="Calibri"/>
              </a:rPr>
              <a:t>ي</a:t>
            </a:r>
            <a:r>
              <a:rPr lang="ar-SY" dirty="0">
                <a:solidFill>
                  <a:srgbClr val="203864"/>
                </a:solidFill>
                <a:cs typeface="Calibri"/>
              </a:rPr>
              <a:t> وزن الولادة</a:t>
            </a:r>
          </a:p>
          <a:p>
            <a:pPr marL="355600" marR="5080" indent="-342900" algn="just" rtl="1">
              <a:spcBef>
                <a:spcPts val="300"/>
              </a:spcBef>
              <a:buFont typeface="Arial" panose="020B0604020202020204" pitchFamily="34" charset="0"/>
              <a:buChar char="•"/>
            </a:pPr>
            <a:r>
              <a:rPr lang="ar-SA" dirty="0">
                <a:solidFill>
                  <a:srgbClr val="203864"/>
                </a:solidFill>
                <a:cs typeface="Calibri"/>
              </a:rPr>
              <a:t>يزداد</a:t>
            </a:r>
            <a:r>
              <a:rPr lang="ar-SY" dirty="0">
                <a:solidFill>
                  <a:srgbClr val="203864"/>
                </a:solidFill>
                <a:cs typeface="Calibri"/>
              </a:rPr>
              <a:t> </a:t>
            </a:r>
            <a:r>
              <a:rPr lang="ar-SA" dirty="0">
                <a:solidFill>
                  <a:srgbClr val="203864"/>
                </a:solidFill>
                <a:cs typeface="Calibri"/>
              </a:rPr>
              <a:t>خطر</a:t>
            </a:r>
            <a:r>
              <a:rPr lang="ar-SY" dirty="0">
                <a:solidFill>
                  <a:srgbClr val="203864"/>
                </a:solidFill>
                <a:cs typeface="Calibri"/>
              </a:rPr>
              <a:t> ولادة طفل معاق جسديا</a:t>
            </a:r>
            <a:r>
              <a:rPr lang="ar-SA" dirty="0">
                <a:solidFill>
                  <a:srgbClr val="203864"/>
                </a:solidFill>
                <a:cs typeface="Calibri"/>
              </a:rPr>
              <a:t>ً</a:t>
            </a:r>
            <a:r>
              <a:rPr lang="ar-SY" dirty="0">
                <a:solidFill>
                  <a:srgbClr val="203864"/>
                </a:solidFill>
                <a:cs typeface="Calibri"/>
              </a:rPr>
              <a:t> و</a:t>
            </a:r>
            <a:r>
              <a:rPr lang="ar-SA" dirty="0">
                <a:solidFill>
                  <a:srgbClr val="203864"/>
                </a:solidFill>
                <a:cs typeface="Calibri"/>
              </a:rPr>
              <a:t>ذهنياً</a:t>
            </a:r>
            <a:endParaRPr lang="ar-SY" dirty="0">
              <a:solidFill>
                <a:srgbClr val="203864"/>
              </a:solidFill>
              <a:cs typeface="Calibri"/>
            </a:endParaRPr>
          </a:p>
          <a:p>
            <a:pPr marL="355600" marR="5080" indent="-342900" algn="just" rtl="1">
              <a:spcBef>
                <a:spcPts val="300"/>
              </a:spcBef>
              <a:buFont typeface="Arial" panose="020B0604020202020204" pitchFamily="34" charset="0"/>
              <a:buChar char="•"/>
            </a:pPr>
            <a:r>
              <a:rPr lang="ar-SY" dirty="0">
                <a:solidFill>
                  <a:srgbClr val="203864"/>
                </a:solidFill>
                <a:cs typeface="Calibri"/>
              </a:rPr>
              <a:t>يزداد خطر إصابة الطفل بالأمراض</a:t>
            </a:r>
            <a:endParaRPr lang="ar-SA" dirty="0">
              <a:solidFill>
                <a:srgbClr val="203864"/>
              </a:solidFill>
              <a:cs typeface="Calibri"/>
            </a:endParaRPr>
          </a:p>
        </p:txBody>
      </p:sp>
      <p:sp>
        <p:nvSpPr>
          <p:cNvPr id="14" name="object 4">
            <a:extLst>
              <a:ext uri="{FF2B5EF4-FFF2-40B4-BE49-F238E27FC236}">
                <a16:creationId xmlns:a16="http://schemas.microsoft.com/office/drawing/2014/main" id="{BDB47244-EED1-4FD9-9A5B-C900E30E2C72}"/>
              </a:ext>
            </a:extLst>
          </p:cNvPr>
          <p:cNvSpPr txBox="1"/>
          <p:nvPr/>
        </p:nvSpPr>
        <p:spPr>
          <a:xfrm>
            <a:off x="4226560" y="2192744"/>
            <a:ext cx="2425292" cy="1862689"/>
          </a:xfrm>
          <a:prstGeom prst="rect">
            <a:avLst/>
          </a:prstGeom>
        </p:spPr>
        <p:txBody>
          <a:bodyPr vert="horz" wrap="square" lIns="0" tIns="137795" rIns="0" bIns="0" rtlCol="0">
            <a:spAutoFit/>
          </a:bodyPr>
          <a:lstStyle/>
          <a:p>
            <a:pPr marL="12700" marR="5080" algn="r" rtl="1">
              <a:spcBef>
                <a:spcPts val="600"/>
              </a:spcBef>
            </a:pPr>
            <a:r>
              <a:rPr lang="ar-SA" sz="2800" dirty="0">
                <a:solidFill>
                  <a:srgbClr val="203864"/>
                </a:solidFill>
                <a:cs typeface="Calibri"/>
              </a:rPr>
              <a:t>التأثيرات السلبية للتغذية غير الكافية وغير المتوازنة في فترة الحمل</a:t>
            </a: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80445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7106478" y="2179490"/>
            <a:ext cx="4412223" cy="1985800"/>
          </a:xfrm>
          <a:prstGeom prst="rect">
            <a:avLst/>
          </a:prstGeom>
        </p:spPr>
        <p:txBody>
          <a:bodyPr vert="horz" wrap="square" lIns="0" tIns="137795" rIns="0" bIns="0" rtlCol="0">
            <a:spAutoFit/>
          </a:bodyPr>
          <a:lstStyle/>
          <a:p>
            <a:pPr marL="12700" marR="5080" algn="just" rtl="1">
              <a:spcBef>
                <a:spcPts val="600"/>
              </a:spcBef>
            </a:pPr>
            <a:r>
              <a:rPr lang="ar-SY" sz="2400" dirty="0">
                <a:solidFill>
                  <a:srgbClr val="203864"/>
                </a:solidFill>
                <a:cs typeface="Calibri"/>
              </a:rPr>
              <a:t>يعتبر حليب الأم</a:t>
            </a:r>
            <a:r>
              <a:rPr lang="ar-SA" sz="2400" dirty="0">
                <a:solidFill>
                  <a:srgbClr val="203864"/>
                </a:solidFill>
                <a:cs typeface="Calibri"/>
              </a:rPr>
              <a:t> </a:t>
            </a:r>
            <a:r>
              <a:rPr lang="ar-SY" sz="2400" dirty="0">
                <a:solidFill>
                  <a:srgbClr val="203864"/>
                </a:solidFill>
                <a:cs typeface="Calibri"/>
              </a:rPr>
              <a:t>الغذاء المثالي </a:t>
            </a:r>
            <a:r>
              <a:rPr lang="ar-SA" sz="2400" b="1" dirty="0">
                <a:solidFill>
                  <a:srgbClr val="203864"/>
                </a:solidFill>
                <a:cs typeface="Calibri"/>
              </a:rPr>
              <a:t>للرضيع</a:t>
            </a:r>
            <a:r>
              <a:rPr lang="ar-SY" sz="2400" b="1" dirty="0">
                <a:solidFill>
                  <a:srgbClr val="203864"/>
                </a:solidFill>
                <a:cs typeface="Calibri"/>
              </a:rPr>
              <a:t> </a:t>
            </a:r>
            <a:r>
              <a:rPr lang="ar-SA" sz="2400" b="1" dirty="0">
                <a:solidFill>
                  <a:srgbClr val="203864"/>
                </a:solidFill>
                <a:cs typeface="Calibri"/>
              </a:rPr>
              <a:t>حديث الولادة</a:t>
            </a:r>
            <a:r>
              <a:rPr lang="ar-SY" sz="2400" dirty="0">
                <a:solidFill>
                  <a:srgbClr val="203864"/>
                </a:solidFill>
                <a:cs typeface="Calibri"/>
              </a:rPr>
              <a:t>. يلبي حليب </a:t>
            </a:r>
            <a:r>
              <a:rPr lang="ar-SA" sz="2400" dirty="0">
                <a:solidFill>
                  <a:srgbClr val="203864"/>
                </a:solidFill>
                <a:cs typeface="Calibri"/>
              </a:rPr>
              <a:t>الأم</a:t>
            </a:r>
            <a:r>
              <a:rPr lang="ar-SY" sz="2400" dirty="0">
                <a:solidFill>
                  <a:srgbClr val="203864"/>
                </a:solidFill>
                <a:cs typeface="Calibri"/>
              </a:rPr>
              <a:t> الاحتياجات الغذائية للطفل </a:t>
            </a:r>
            <a:r>
              <a:rPr lang="ar-SA" sz="2400" dirty="0">
                <a:solidFill>
                  <a:srgbClr val="203864"/>
                </a:solidFill>
                <a:cs typeface="Calibri"/>
              </a:rPr>
              <a:t>بشكل تام </a:t>
            </a:r>
            <a:r>
              <a:rPr lang="ar-SY" sz="2400" dirty="0">
                <a:solidFill>
                  <a:srgbClr val="203864"/>
                </a:solidFill>
                <a:cs typeface="Calibri"/>
              </a:rPr>
              <a:t>خلال الأشهر الستة الأولى. ليست هناك حاجة إلى مغذيات إضافية أخرى</a:t>
            </a:r>
            <a:r>
              <a:rPr lang="ar-SA" sz="2400" dirty="0">
                <a:solidFill>
                  <a:srgbClr val="203864"/>
                </a:solidFill>
                <a:cs typeface="Calibri"/>
              </a:rPr>
              <a:t>.</a:t>
            </a:r>
          </a:p>
        </p:txBody>
      </p:sp>
      <p:sp>
        <p:nvSpPr>
          <p:cNvPr id="14" name="object 4">
            <a:extLst>
              <a:ext uri="{FF2B5EF4-FFF2-40B4-BE49-F238E27FC236}">
                <a16:creationId xmlns:a16="http://schemas.microsoft.com/office/drawing/2014/main" id="{BDB47244-EED1-4FD9-9A5B-C900E30E2C72}"/>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التغذية</a:t>
            </a: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Y" sz="4000" b="1" kern="0" dirty="0">
                <a:solidFill>
                  <a:schemeClr val="bg1"/>
                </a:solidFill>
                <a:ea typeface="+mj-ea"/>
                <a:cs typeface="Calibri"/>
              </a:rPr>
              <a:t>الحالات التي تؤثر على الصحة النفسية للطفل ونموه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2457434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4136</Words>
  <Application>Microsoft Office PowerPoint</Application>
  <PresentationFormat>Geniş ekran</PresentationFormat>
  <Paragraphs>480</Paragraphs>
  <Slides>40</Slides>
  <Notes>35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Ramy Sheikh Muhammed</cp:lastModifiedBy>
  <cp:revision>105</cp:revision>
  <dcterms:created xsi:type="dcterms:W3CDTF">2020-11-02T08:42:42Z</dcterms:created>
  <dcterms:modified xsi:type="dcterms:W3CDTF">2023-01-08T13:12:36Z</dcterms:modified>
</cp:coreProperties>
</file>